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49"/>
  </p:notesMasterIdLst>
  <p:handoutMasterIdLst>
    <p:handoutMasterId r:id="rId50"/>
  </p:handoutMasterIdLst>
  <p:sldIdLst>
    <p:sldId id="256" r:id="rId2"/>
    <p:sldId id="330" r:id="rId3"/>
    <p:sldId id="331" r:id="rId4"/>
    <p:sldId id="260" r:id="rId5"/>
    <p:sldId id="259" r:id="rId6"/>
    <p:sldId id="266" r:id="rId7"/>
    <p:sldId id="263" r:id="rId8"/>
    <p:sldId id="273" r:id="rId9"/>
    <p:sldId id="332" r:id="rId10"/>
    <p:sldId id="269" r:id="rId11"/>
    <p:sldId id="282" r:id="rId12"/>
    <p:sldId id="333" r:id="rId13"/>
    <p:sldId id="264" r:id="rId14"/>
    <p:sldId id="274" r:id="rId15"/>
    <p:sldId id="278" r:id="rId16"/>
    <p:sldId id="295" r:id="rId17"/>
    <p:sldId id="293" r:id="rId18"/>
    <p:sldId id="294" r:id="rId19"/>
    <p:sldId id="289" r:id="rId20"/>
    <p:sldId id="281" r:id="rId21"/>
    <p:sldId id="290" r:id="rId22"/>
    <p:sldId id="303" r:id="rId23"/>
    <p:sldId id="297" r:id="rId24"/>
    <p:sldId id="299" r:id="rId25"/>
    <p:sldId id="300" r:id="rId26"/>
    <p:sldId id="311" r:id="rId27"/>
    <p:sldId id="305" r:id="rId28"/>
    <p:sldId id="306" r:id="rId29"/>
    <p:sldId id="307" r:id="rId30"/>
    <p:sldId id="308" r:id="rId31"/>
    <p:sldId id="309" r:id="rId32"/>
    <p:sldId id="310" r:id="rId33"/>
    <p:sldId id="304" r:id="rId34"/>
    <p:sldId id="314" r:id="rId35"/>
    <p:sldId id="320" r:id="rId36"/>
    <p:sldId id="325" r:id="rId37"/>
    <p:sldId id="321" r:id="rId38"/>
    <p:sldId id="322" r:id="rId39"/>
    <p:sldId id="317" r:id="rId40"/>
    <p:sldId id="323" r:id="rId41"/>
    <p:sldId id="316" r:id="rId42"/>
    <p:sldId id="312" r:id="rId43"/>
    <p:sldId id="318" r:id="rId44"/>
    <p:sldId id="326" r:id="rId45"/>
    <p:sldId id="313" r:id="rId46"/>
    <p:sldId id="288" r:id="rId47"/>
    <p:sldId id="329" r:id="rId48"/>
  </p:sldIdLst>
  <p:sldSz cx="9144000" cy="6858000" type="screen4x3"/>
  <p:notesSz cx="6858000" cy="994568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CFCFC"/>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93773" autoAdjust="0"/>
  </p:normalViewPr>
  <p:slideViewPr>
    <p:cSldViewPr>
      <p:cViewPr>
        <p:scale>
          <a:sx n="103" d="100"/>
          <a:sy n="103" d="100"/>
        </p:scale>
        <p:origin x="-2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718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1"/>
            <a:ext cx="2971800" cy="496888"/>
          </a:xfrm>
          <a:prstGeom prst="rect">
            <a:avLst/>
          </a:prstGeom>
        </p:spPr>
        <p:txBody>
          <a:bodyPr vert="horz" lIns="91440" tIns="45720" rIns="91440" bIns="45720" rtlCol="0"/>
          <a:lstStyle>
            <a:lvl1pPr algn="r">
              <a:defRPr sz="1200"/>
            </a:lvl1pPr>
          </a:lstStyle>
          <a:p>
            <a:fld id="{D621B9C0-39BE-43F9-A83E-023A9CCAF17C}" type="datetimeFigureOut">
              <a:rPr lang="pt-PT" smtClean="0"/>
              <a:t>05-03-2026</a:t>
            </a:fld>
            <a:endParaRPr lang="pt-PT"/>
          </a:p>
        </p:txBody>
      </p:sp>
      <p:sp>
        <p:nvSpPr>
          <p:cNvPr id="4" name="Marcador de Posição do Rodapé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9A9D77C5-EEB3-4517-8E9B-76F8E737EEC2}" type="slidenum">
              <a:rPr lang="pt-PT" smtClean="0"/>
              <a:t>‹nº›</a:t>
            </a:fld>
            <a:endParaRPr lang="pt-PT"/>
          </a:p>
        </p:txBody>
      </p:sp>
    </p:spTree>
    <p:extLst>
      <p:ext uri="{BB962C8B-B14F-4D97-AF65-F5344CB8AC3E}">
        <p14:creationId xmlns:p14="http://schemas.microsoft.com/office/powerpoint/2010/main" val="7362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FD7D329-B7E9-47C5-92B3-89D349D93C6D}" type="datetimeFigureOut">
              <a:rPr lang="pt-PT" smtClean="0"/>
              <a:pPr/>
              <a:t>05-03-2026</a:t>
            </a:fld>
            <a:endParaRPr lang="pt-PT"/>
          </a:p>
        </p:txBody>
      </p:sp>
      <p:sp>
        <p:nvSpPr>
          <p:cNvPr id="4" name="Marcador de Posição da Imagem do Diapositivo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FB6437EA-3912-4732-85F0-01AEED75C4D9}" type="slidenum">
              <a:rPr lang="pt-PT" smtClean="0"/>
              <a:pPr/>
              <a:t>‹nº›</a:t>
            </a:fld>
            <a:endParaRPr lang="pt-PT"/>
          </a:p>
        </p:txBody>
      </p:sp>
    </p:spTree>
    <p:extLst>
      <p:ext uri="{BB962C8B-B14F-4D97-AF65-F5344CB8AC3E}">
        <p14:creationId xmlns:p14="http://schemas.microsoft.com/office/powerpoint/2010/main" val="429480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FB6437EA-3912-4732-85F0-01AEED75C4D9}" type="slidenum">
              <a:rPr lang="pt-PT" smtClean="0"/>
              <a:pPr/>
              <a:t>15</a:t>
            </a:fld>
            <a:endParaRPr lang="pt-PT"/>
          </a:p>
        </p:txBody>
      </p:sp>
    </p:spTree>
    <p:extLst>
      <p:ext uri="{BB962C8B-B14F-4D97-AF65-F5344CB8AC3E}">
        <p14:creationId xmlns:p14="http://schemas.microsoft.com/office/powerpoint/2010/main" val="370856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FB6437EA-3912-4732-85F0-01AEED75C4D9}" type="slidenum">
              <a:rPr lang="pt-PT" smtClean="0"/>
              <a:pPr/>
              <a:t>16</a:t>
            </a:fld>
            <a:endParaRPr lang="pt-PT"/>
          </a:p>
        </p:txBody>
      </p:sp>
    </p:spTree>
    <p:extLst>
      <p:ext uri="{BB962C8B-B14F-4D97-AF65-F5344CB8AC3E}">
        <p14:creationId xmlns:p14="http://schemas.microsoft.com/office/powerpoint/2010/main" val="56633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FB6437EA-3912-4732-85F0-01AEED75C4D9}" type="slidenum">
              <a:rPr lang="pt-PT" smtClean="0"/>
              <a:pPr/>
              <a:t>19</a:t>
            </a:fld>
            <a:endParaRPr lang="pt-PT"/>
          </a:p>
        </p:txBody>
      </p:sp>
    </p:spTree>
    <p:extLst>
      <p:ext uri="{BB962C8B-B14F-4D97-AF65-F5344CB8AC3E}">
        <p14:creationId xmlns:p14="http://schemas.microsoft.com/office/powerpoint/2010/main" val="28480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pt-PT" smtClean="0"/>
              <a:t>Clique para editar o estilo</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Faça clique para editar o estilo</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9F913517-FC9F-43E6-8C6D-F211CB3188F9}" type="datetimeFigureOut">
              <a:rPr lang="pt-PT" smtClean="0"/>
              <a:pPr/>
              <a:t>05-03-2026</a:t>
            </a:fld>
            <a:endParaRPr lang="pt-PT"/>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pt-PT"/>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D66654CA-E737-45A2-B105-E0FB04872F85}" type="slidenum">
              <a:rPr lang="pt-PT" smtClean="0"/>
              <a:pPr/>
              <a:t>‹nº›</a:t>
            </a:fld>
            <a:endParaRPr lang="pt-PT"/>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1392103"/>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4170864333"/>
      </p:ext>
    </p:extLst>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2366036271"/>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2482497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pt-PT" smtClean="0"/>
              <a:t>Clique para editar o estilo</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F913517-FC9F-43E6-8C6D-F211CB3188F9}" type="datetimeFigureOut">
              <a:rPr lang="pt-PT" smtClean="0"/>
              <a:pPr/>
              <a:t>05-03-2026</a:t>
            </a:fld>
            <a:endParaRPr lang="pt-PT"/>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pt-PT"/>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66654CA-E737-45A2-B105-E0FB04872F85}" type="slidenum">
              <a:rPr lang="pt-PT" smtClean="0"/>
              <a:pPr/>
              <a:t>‹nº›</a:t>
            </a:fld>
            <a:endParaRPr lang="pt-PT"/>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27440961"/>
      </p:ext>
    </p:extLst>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2674058906"/>
      </p:ext>
    </p:extLst>
  </p:cSld>
  <p:clrMapOvr>
    <a:masterClrMapping/>
  </p:clrMapOvr>
  <p:transition spd="med">
    <p:fade thruBlk="1"/>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Clique para editar os estilos</a:t>
            </a:r>
          </a:p>
        </p:txBody>
      </p:sp>
      <p:sp>
        <p:nvSpPr>
          <p:cNvPr id="4" name="Content Placeholder 3"/>
          <p:cNvSpPr>
            <a:spLocks noGrp="1"/>
          </p:cNvSpPr>
          <p:nvPr>
            <p:ph sz="half" idx="2"/>
          </p:nvPr>
        </p:nvSpPr>
        <p:spPr>
          <a:xfrm>
            <a:off x="941832" y="2909102"/>
            <a:ext cx="3611880" cy="299639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Clique para editar os estilos</a:t>
            </a:r>
          </a:p>
        </p:txBody>
      </p:sp>
      <p:sp>
        <p:nvSpPr>
          <p:cNvPr id="6" name="Content Placeholder 5"/>
          <p:cNvSpPr>
            <a:spLocks noGrp="1"/>
          </p:cNvSpPr>
          <p:nvPr>
            <p:ph sz="quarter" idx="4"/>
          </p:nvPr>
        </p:nvSpPr>
        <p:spPr>
          <a:xfrm>
            <a:off x="4975398" y="2909102"/>
            <a:ext cx="3611880" cy="299639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933471251"/>
      </p:ext>
    </p:extLst>
  </p:cSld>
  <p:clrMapOvr>
    <a:masterClrMapping/>
  </p:clrMapOvr>
  <p:transition spd="med">
    <p:fade thruBlk="1"/>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3562959210"/>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13517-FC9F-43E6-8C6D-F211CB3188F9}" type="datetimeFigureOut">
              <a:rPr lang="pt-PT" smtClean="0"/>
              <a:pPr/>
              <a:t>05-03-2026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D66654CA-E737-45A2-B105-E0FB04872F85}" type="slidenum">
              <a:rPr lang="pt-PT" smtClean="0"/>
              <a:pPr/>
              <a:t>‹nº›</a:t>
            </a:fld>
            <a:endParaRPr lang="pt-PT"/>
          </a:p>
        </p:txBody>
      </p:sp>
    </p:spTree>
    <p:extLst>
      <p:ext uri="{BB962C8B-B14F-4D97-AF65-F5344CB8AC3E}">
        <p14:creationId xmlns:p14="http://schemas.microsoft.com/office/powerpoint/2010/main" val="3824894947"/>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pt-PT" smtClean="0"/>
              <a:t>Clique para editar o estilo</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Clique para editar os estilos</a:t>
            </a:r>
          </a:p>
        </p:txBody>
      </p:sp>
      <p:sp>
        <p:nvSpPr>
          <p:cNvPr id="5" name="Date Placeholder 4"/>
          <p:cNvSpPr>
            <a:spLocks noGrp="1"/>
          </p:cNvSpPr>
          <p:nvPr>
            <p:ph type="dt" sz="half" idx="10"/>
          </p:nvPr>
        </p:nvSpPr>
        <p:spPr>
          <a:xfrm>
            <a:off x="573789" y="6375679"/>
            <a:ext cx="925016" cy="348462"/>
          </a:xfrm>
        </p:spPr>
        <p:txBody>
          <a:bodyPr/>
          <a:lstStyle/>
          <a:p>
            <a:fld id="{9F913517-FC9F-43E6-8C6D-F211CB3188F9}" type="datetimeFigureOut">
              <a:rPr lang="pt-PT" smtClean="0"/>
              <a:pPr/>
              <a:t>05-03-2026</a:t>
            </a:fld>
            <a:endParaRPr lang="pt-PT"/>
          </a:p>
        </p:txBody>
      </p:sp>
      <p:sp>
        <p:nvSpPr>
          <p:cNvPr id="6" name="Footer Placeholder 5"/>
          <p:cNvSpPr>
            <a:spLocks noGrp="1"/>
          </p:cNvSpPr>
          <p:nvPr>
            <p:ph type="ftr" sz="quarter" idx="11"/>
          </p:nvPr>
        </p:nvSpPr>
        <p:spPr>
          <a:xfrm>
            <a:off x="1577716" y="6375679"/>
            <a:ext cx="2611634" cy="345796"/>
          </a:xfrm>
        </p:spPr>
        <p:txBody>
          <a:bodyPr/>
          <a:lstStyle/>
          <a:p>
            <a:endParaRPr lang="pt-PT"/>
          </a:p>
        </p:txBody>
      </p:sp>
      <p:sp>
        <p:nvSpPr>
          <p:cNvPr id="7" name="Slide Number Placeholder 6"/>
          <p:cNvSpPr>
            <a:spLocks noGrp="1"/>
          </p:cNvSpPr>
          <p:nvPr>
            <p:ph type="sldNum" sz="quarter" idx="12"/>
          </p:nvPr>
        </p:nvSpPr>
        <p:spPr>
          <a:xfrm>
            <a:off x="4268261" y="6375679"/>
            <a:ext cx="924342" cy="345796"/>
          </a:xfrm>
        </p:spPr>
        <p:txBody>
          <a:bodyPr/>
          <a:lstStyle/>
          <a:p>
            <a:fld id="{D66654CA-E737-45A2-B105-E0FB04872F85}" type="slidenum">
              <a:rPr lang="pt-PT" smtClean="0"/>
              <a:pPr/>
              <a:t>‹nº›</a:t>
            </a:fld>
            <a:endParaRPr lang="pt-PT"/>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7761663"/>
      </p:ext>
    </p:extLst>
  </p:cSld>
  <p:clrMapOvr>
    <a:masterClrMapping/>
  </p:clrMapOvr>
  <p:transition spd="med">
    <p:fade thruBlk="1"/>
  </p:transition>
  <p:timing>
    <p:tnLst>
      <p:par>
        <p:cTn id="1" dur="indefinite" restart="never" nodeType="tmRoot"/>
      </p:par>
    </p:tnLst>
  </p:timing>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PT" smtClean="0"/>
              <a:t>Clique no ícone para adicionar uma imagem</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pt-PT" smtClean="0"/>
              <a:t>Clique para editar o estilo</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Clique para editar os estilos</a:t>
            </a:r>
          </a:p>
        </p:txBody>
      </p:sp>
      <p:sp>
        <p:nvSpPr>
          <p:cNvPr id="5" name="Date Placeholder 4"/>
          <p:cNvSpPr>
            <a:spLocks noGrp="1"/>
          </p:cNvSpPr>
          <p:nvPr>
            <p:ph type="dt" sz="half" idx="10"/>
          </p:nvPr>
        </p:nvSpPr>
        <p:spPr>
          <a:xfrm>
            <a:off x="574463" y="6375679"/>
            <a:ext cx="924342" cy="348462"/>
          </a:xfrm>
        </p:spPr>
        <p:txBody>
          <a:bodyPr/>
          <a:lstStyle/>
          <a:p>
            <a:fld id="{9F913517-FC9F-43E6-8C6D-F211CB3188F9}" type="datetimeFigureOut">
              <a:rPr lang="pt-PT" smtClean="0"/>
              <a:pPr/>
              <a:t>05-03-2026</a:t>
            </a:fld>
            <a:endParaRPr lang="pt-PT"/>
          </a:p>
        </p:txBody>
      </p:sp>
      <p:sp>
        <p:nvSpPr>
          <p:cNvPr id="6" name="Footer Placeholder 5"/>
          <p:cNvSpPr>
            <a:spLocks noGrp="1"/>
          </p:cNvSpPr>
          <p:nvPr>
            <p:ph type="ftr" sz="quarter" idx="11"/>
          </p:nvPr>
        </p:nvSpPr>
        <p:spPr>
          <a:xfrm>
            <a:off x="1577716" y="6375679"/>
            <a:ext cx="2611634" cy="345796"/>
          </a:xfrm>
        </p:spPr>
        <p:txBody>
          <a:bodyPr/>
          <a:lstStyle/>
          <a:p>
            <a:endParaRPr lang="pt-PT"/>
          </a:p>
        </p:txBody>
      </p:sp>
      <p:sp>
        <p:nvSpPr>
          <p:cNvPr id="7" name="Slide Number Placeholder 6"/>
          <p:cNvSpPr>
            <a:spLocks noGrp="1"/>
          </p:cNvSpPr>
          <p:nvPr>
            <p:ph type="sldNum" sz="quarter" idx="12"/>
          </p:nvPr>
        </p:nvSpPr>
        <p:spPr>
          <a:xfrm>
            <a:off x="4256153" y="6375679"/>
            <a:ext cx="947460" cy="345796"/>
          </a:xfrm>
        </p:spPr>
        <p:txBody>
          <a:bodyPr/>
          <a:lstStyle/>
          <a:p>
            <a:fld id="{D66654CA-E737-45A2-B105-E0FB04872F85}" type="slidenum">
              <a:rPr lang="pt-PT" smtClean="0"/>
              <a:pPr/>
              <a:t>‹nº›</a:t>
            </a:fld>
            <a:endParaRPr lang="pt-PT"/>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4314484"/>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pt-PT" smtClean="0"/>
              <a:t>Clique para editar o estilo</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F913517-FC9F-43E6-8C6D-F211CB3188F9}" type="datetimeFigureOut">
              <a:rPr lang="pt-PT" smtClean="0"/>
              <a:pPr/>
              <a:t>05-03-2026</a:t>
            </a:fld>
            <a:endParaRPr lang="pt-PT"/>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66654CA-E737-45A2-B105-E0FB04872F85}" type="slidenum">
              <a:rPr lang="pt-PT" smtClean="0"/>
              <a:pPr/>
              <a:t>‹nº›</a:t>
            </a:fld>
            <a:endParaRPr lang="pt-PT"/>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147932798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spd="med">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aprendizinvestigador.pt/recursos/direitos-autor-citacoes-23ceb"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aevp.net/wordpress/wp-content/uploads/2020/01/apresesentacao_guiao_refere&#770;ncias-bibliogra&#769;fica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9.xml"/><Relationship Id="rId7" Type="http://schemas.openxmlformats.org/officeDocument/2006/relationships/slide" Target="slide4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umpu.com/pt/document/read/13756979/guia-para-a-elaboracao-de-referencias-bibliograficas-rbe" TargetMode="External"/><Relationship Id="rId2" Type="http://schemas.openxmlformats.org/officeDocument/2006/relationships/hyperlink" Target="https://www.esec.pt/pagina/cdi/ficheiros/docs/APA_6th.pd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aevp.net/wordpress/wp-content/uploads/2020/01/apresesentacao_guiao_refere&#770;ncias-bibliogra&#769;ficas.pdf" TargetMode="Externa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hyperlink" Target="https://cctic.ese.ipsantarem.pt/jogos/licencas-creative-commons-3o-ciclo-conteudo-2/"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eativecommons.org/choos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blogue.rbe.mec.pt/como-citar-e-referenciar-o-chatgpt-2764217?fbclid=IwAR2xUbZMlIxXrQ6ubt4eEevXp8ia3pmKUhLhwmZKoGlzCz7M0p9276ivSUA"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literaciasite.wordpress.com/inteligencia-artifici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nisteriopublico.pt/iframe/codigo-do-direito-de-autor-e-dos-direitos-conexos" TargetMode="External"/><Relationship Id="rId2" Type="http://schemas.openxmlformats.org/officeDocument/2006/relationships/hyperlink" Target="DL_63_85-cod-dto%20autor-conexos.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deco.proteste.pt/tecnologia/computadores/noticias/protecao-dados-precisa-saber-regulamento-europeu" TargetMode="External"/><Relationship Id="rId2" Type="http://schemas.openxmlformats.org/officeDocument/2006/relationships/hyperlink" Target="https://commission.europa.eu/law/law-topic/data-protection/reform/what-does-general-data-protection-regulation-gdpr-govern_pt"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rbe.mec.pt/np4/isso-e-meu.html" TargetMode="External"/><Relationship Id="rId7" Type="http://schemas.openxmlformats.org/officeDocument/2006/relationships/hyperlink" Target="https://www.rbe.mec.pt/np4/AcBE-Informacao.html" TargetMode="External"/><Relationship Id="rId2" Type="http://schemas.openxmlformats.org/officeDocument/2006/relationships/hyperlink" Target="https://www.rbe.mec.pt/np4/o-seu-a-seu-dono.html" TargetMode="External"/><Relationship Id="rId1" Type="http://schemas.openxmlformats.org/officeDocument/2006/relationships/slideLayout" Target="../slideLayouts/slideLayout6.xml"/><Relationship Id="rId6" Type="http://schemas.openxmlformats.org/officeDocument/2006/relationships/hyperlink" Target="https://www.rbe.mec.pt/np4/afinal-posso-ou-nao.html" TargetMode="External"/><Relationship Id="rId5" Type="http://schemas.openxmlformats.org/officeDocument/2006/relationships/hyperlink" Target="https://www.rbe.mec.pt/np4/cc0-para-que-te-quero.html" TargetMode="External"/><Relationship Id="rId4" Type="http://schemas.openxmlformats.org/officeDocument/2006/relationships/hyperlink" Target="https://www.rbe.mec.pt/np4/sera-que-posso.html"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blogue.rbe.mec.pt/como-citar-e-referenciar-o-chatgpt-2764217?fbclid=IwAR2xUbZMlIxXrQ6ubt4eEevXp8ia3pmKUhLhwmZKoGlzCz7M0p9276ivSUA" TargetMode="External"/><Relationship Id="rId13" Type="http://schemas.openxmlformats.org/officeDocument/2006/relationships/hyperlink" Target="https://www.rbe.mec.pt/np4/AcBE-Informacao.html" TargetMode="External"/><Relationship Id="rId3" Type="http://schemas.openxmlformats.org/officeDocument/2006/relationships/hyperlink" Target="https://www.rbe.mec.pt/np4/%7b$clientServletPath%7d/?newsId=3240&amp;fileName=Citar_e_referenciar_vf.pdf" TargetMode="External"/><Relationship Id="rId7" Type="http://schemas.openxmlformats.org/officeDocument/2006/relationships/hyperlink" Target="https://cctic.ese.ipsantarem.pt/jogos/licencas-creative-commons-3o-ciclo-conteudo-2/" TargetMode="External"/><Relationship Id="rId12" Type="http://schemas.openxmlformats.org/officeDocument/2006/relationships/hyperlink" Target="https://multimedia.europarl.europa.eu/pt/video/o-regulamento-geral-sobre-a-protecao-de-dados-rgpd-da-ue_B01-ESN-180515" TargetMode="External"/><Relationship Id="rId2" Type="http://schemas.openxmlformats.org/officeDocument/2006/relationships/hyperlink" Target="https://aevp.net/wordpress/wp-content/uploads/2020/01/apresesentacao_guiao_refere&#770;ncias-bibliogra&#769;ficas.pdf" TargetMode="External"/><Relationship Id="rId1" Type="http://schemas.openxmlformats.org/officeDocument/2006/relationships/slideLayout" Target="../slideLayouts/slideLayout6.xml"/><Relationship Id="rId6" Type="http://schemas.openxmlformats.org/officeDocument/2006/relationships/hyperlink" Target="https://www.deco.proteste.pt/tecnologia/computadores/noticias/protecao-dados-precisa-saber-regulamento-europeu" TargetMode="External"/><Relationship Id="rId11" Type="http://schemas.openxmlformats.org/officeDocument/2006/relationships/hyperlink" Target="https://literaciasite.wordpress.com/inteligencia-artificial/" TargetMode="External"/><Relationship Id="rId5" Type="http://schemas.openxmlformats.org/officeDocument/2006/relationships/hyperlink" Target="https://commission.europa.eu/law/law-topic/data-protection/reform/what-does-general-data-protection-regulation-gdpr-govern_pt" TargetMode="External"/><Relationship Id="rId10" Type="http://schemas.openxmlformats.org/officeDocument/2006/relationships/hyperlink" Target="https://literaciasite.wordpress.com/direitos-de-autor/" TargetMode="External"/><Relationship Id="rId4" Type="http://schemas.openxmlformats.org/officeDocument/2006/relationships/hyperlink" Target="https://www.aprendizinvestigador.pt/" TargetMode="External"/><Relationship Id="rId9" Type="http://schemas.openxmlformats.org/officeDocument/2006/relationships/hyperlink" Target="https://www.internetsegura.pt/DireitosAut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smtClean="0">
                <a:effectLst>
                  <a:outerShdw blurRad="38100" dist="38100" dir="2700000" algn="tl">
                    <a:srgbClr val="000000">
                      <a:alpha val="43137"/>
                    </a:srgbClr>
                  </a:outerShdw>
                </a:effectLst>
              </a:rPr>
              <a:t>Direitos de autor e CITAÇÃO</a:t>
            </a:r>
            <a:endParaRPr lang="pt-PT" dirty="0">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6160171"/>
            <a:ext cx="1444794" cy="579493"/>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160172"/>
            <a:ext cx="2454546" cy="573904"/>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6081000"/>
            <a:ext cx="1491233" cy="65053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1144" y="6079542"/>
            <a:ext cx="647231" cy="647231"/>
          </a:xfrm>
          <a:prstGeom prst="rect">
            <a:avLst/>
          </a:prstGeom>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3724" y="180628"/>
            <a:ext cx="7633742" cy="1492132"/>
          </a:xfrm>
        </p:spPr>
        <p:txBody>
          <a:bodyPr/>
          <a:lstStyle/>
          <a:p>
            <a:r>
              <a:rPr lang="pt-PT" dirty="0" smtClean="0">
                <a:solidFill>
                  <a:srgbClr val="FF3300"/>
                </a:solidFill>
              </a:rPr>
              <a:t>PLÁGIO</a:t>
            </a:r>
            <a:endParaRPr lang="pt-PT" dirty="0">
              <a:solidFill>
                <a:srgbClr val="FF3300"/>
              </a:solidFill>
            </a:endParaRPr>
          </a:p>
        </p:txBody>
      </p:sp>
      <p:sp>
        <p:nvSpPr>
          <p:cNvPr id="10" name="CaixaDeTexto 9"/>
          <p:cNvSpPr txBox="1"/>
          <p:nvPr/>
        </p:nvSpPr>
        <p:spPr>
          <a:xfrm>
            <a:off x="737746" y="1543281"/>
            <a:ext cx="220089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PT" sz="3600" b="1" dirty="0">
                <a:ln w="22225">
                  <a:solidFill>
                    <a:schemeClr val="accent2"/>
                  </a:solidFill>
                  <a:prstDash val="solid"/>
                </a:ln>
                <a:solidFill>
                  <a:srgbClr val="FFCC00"/>
                </a:solidFill>
                <a:latin typeface="+mj-lt"/>
                <a:ea typeface="+mj-ea"/>
                <a:cs typeface="+mj-cs"/>
              </a:rPr>
              <a:t>Anti-ético</a:t>
            </a:r>
          </a:p>
        </p:txBody>
      </p:sp>
      <p:sp>
        <p:nvSpPr>
          <p:cNvPr id="11" name="CaixaDeTexto 10"/>
          <p:cNvSpPr txBox="1"/>
          <p:nvPr/>
        </p:nvSpPr>
        <p:spPr>
          <a:xfrm>
            <a:off x="737746" y="2257661"/>
            <a:ext cx="2200898"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PT" sz="3600" b="1" dirty="0">
                <a:ln w="22225">
                  <a:solidFill>
                    <a:schemeClr val="accent2"/>
                  </a:solidFill>
                  <a:prstDash val="solid"/>
                </a:ln>
                <a:solidFill>
                  <a:srgbClr val="FFCC00"/>
                </a:solidFill>
                <a:latin typeface="+mj-lt"/>
                <a:ea typeface="+mj-ea"/>
                <a:cs typeface="+mj-cs"/>
              </a:rPr>
              <a:t>Crime</a:t>
            </a:r>
          </a:p>
          <a:p>
            <a:pPr algn="ctr"/>
            <a:r>
              <a:rPr lang="pt-PT" sz="2000" dirty="0" smtClean="0">
                <a:solidFill>
                  <a:schemeClr val="tx1"/>
                </a:solidFill>
              </a:rPr>
              <a:t>Punido por Lei</a:t>
            </a:r>
            <a:endParaRPr lang="pt-PT" sz="2000" dirty="0">
              <a:solidFill>
                <a:schemeClr val="tx1"/>
              </a:solidFill>
            </a:endParaRPr>
          </a:p>
        </p:txBody>
      </p:sp>
      <p:grpSp>
        <p:nvGrpSpPr>
          <p:cNvPr id="17" name="Grupo 16"/>
          <p:cNvGrpSpPr/>
          <p:nvPr/>
        </p:nvGrpSpPr>
        <p:grpSpPr>
          <a:xfrm>
            <a:off x="4499992" y="620688"/>
            <a:ext cx="3744416" cy="2483863"/>
            <a:chOff x="5572132" y="-147802"/>
            <a:chExt cx="3000396" cy="1428760"/>
          </a:xfrm>
        </p:grpSpPr>
        <p:sp>
          <p:nvSpPr>
            <p:cNvPr id="15" name="Chamada em forma de nuvem 14"/>
            <p:cNvSpPr/>
            <p:nvPr/>
          </p:nvSpPr>
          <p:spPr>
            <a:xfrm>
              <a:off x="5572132" y="-147802"/>
              <a:ext cx="3000396" cy="1428760"/>
            </a:xfrm>
            <a:prstGeom prst="cloudCallout">
              <a:avLst>
                <a:gd name="adj1" fmla="val -87732"/>
                <a:gd name="adj2" fmla="val -47816"/>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endParaRPr lang="pt-PT" dirty="0" smtClean="0">
                <a:solidFill>
                  <a:schemeClr val="bg1"/>
                </a:solidFill>
              </a:endParaRPr>
            </a:p>
          </p:txBody>
        </p:sp>
        <p:sp>
          <p:nvSpPr>
            <p:cNvPr id="16" name="CaixaDeTexto 15"/>
            <p:cNvSpPr txBox="1"/>
            <p:nvPr/>
          </p:nvSpPr>
          <p:spPr>
            <a:xfrm>
              <a:off x="5857069" y="169235"/>
              <a:ext cx="2643206" cy="1082524"/>
            </a:xfrm>
            <a:prstGeom prst="rect">
              <a:avLst/>
            </a:prstGeom>
            <a:noFill/>
          </p:spPr>
          <p:txBody>
            <a:bodyPr wrap="square" rtlCol="0">
              <a:spAutoFit/>
            </a:bodyPr>
            <a:lstStyle/>
            <a:p>
              <a:pPr algn="ctr"/>
              <a:r>
                <a:rPr lang="pt-PT" sz="2400" b="1" dirty="0" err="1" smtClean="0"/>
                <a:t>Acto</a:t>
              </a:r>
              <a:r>
                <a:rPr lang="pt-PT" sz="2400" b="1" dirty="0" smtClean="0"/>
                <a:t> de apresentar, como nossas, ideias ou obras que são de outro. </a:t>
              </a:r>
              <a:endParaRPr lang="pt-PT" sz="2400" b="1" dirty="0"/>
            </a:p>
          </p:txBody>
        </p:sp>
      </p:grpSp>
      <p:sp>
        <p:nvSpPr>
          <p:cNvPr id="19" name="CaixaDeTexto 18"/>
          <p:cNvSpPr txBox="1"/>
          <p:nvPr/>
        </p:nvSpPr>
        <p:spPr>
          <a:xfrm>
            <a:off x="737746" y="3284984"/>
            <a:ext cx="8120534" cy="178510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pt-PT" sz="2200" dirty="0" smtClean="0">
                <a:solidFill>
                  <a:schemeClr val="tx1"/>
                </a:solidFill>
              </a:rPr>
              <a:t>É a apropriação abusiva de textos, ideias ou trabalhos de outrem, usando-as como nossas. </a:t>
            </a:r>
          </a:p>
          <a:p>
            <a:pPr algn="just"/>
            <a:r>
              <a:rPr lang="pt-PT" sz="2200" dirty="0" smtClean="0">
                <a:solidFill>
                  <a:schemeClr val="tx1"/>
                </a:solidFill>
              </a:rPr>
              <a:t>As formas mais frequentes de plágio são a utilização, sem aspas, das frases de um autor e a apresentação de ideias de autores sem identificação destes nem do ano em que foram publicadas.</a:t>
            </a:r>
            <a:endParaRPr lang="pt-PT" sz="2200" dirty="0">
              <a:solidFill>
                <a:schemeClr val="tx1"/>
              </a:solidFill>
            </a:endParaRPr>
          </a:p>
        </p:txBody>
      </p:sp>
      <p:sp>
        <p:nvSpPr>
          <p:cNvPr id="21" name="CaixaDeTexto 20"/>
          <p:cNvSpPr txBox="1"/>
          <p:nvPr/>
        </p:nvSpPr>
        <p:spPr>
          <a:xfrm>
            <a:off x="737746" y="5229200"/>
            <a:ext cx="8121418" cy="132343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pt-PT" sz="2000" b="1" dirty="0" smtClean="0">
                <a:solidFill>
                  <a:schemeClr val="tx1"/>
                </a:solidFill>
              </a:rPr>
              <a:t>Exceções:</a:t>
            </a:r>
          </a:p>
          <a:p>
            <a:pPr marL="623888" lvl="1" indent="-174625" algn="just">
              <a:buFont typeface="Arial" pitchFamily="34" charset="0"/>
              <a:buChar char="•"/>
            </a:pPr>
            <a:r>
              <a:rPr lang="pt-PT" sz="2000" dirty="0" smtClean="0">
                <a:solidFill>
                  <a:schemeClr val="tx1"/>
                </a:solidFill>
              </a:rPr>
              <a:t>Quando existe semelhanças entre as obras mas apesar disso apresentam uma individualidade própria.</a:t>
            </a:r>
          </a:p>
          <a:p>
            <a:pPr marL="623888" lvl="1" indent="-174625">
              <a:buFont typeface="Arial" pitchFamily="34" charset="0"/>
              <a:buChar char="•"/>
            </a:pPr>
            <a:r>
              <a:rPr lang="pt-PT" sz="2000" dirty="0" smtClean="0">
                <a:solidFill>
                  <a:schemeClr val="tx1"/>
                </a:solidFill>
              </a:rPr>
              <a:t>Para documentação de trabalhos de crítica.</a:t>
            </a:r>
            <a:endParaRPr lang="pt-PT" sz="20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66170"/>
            <a:ext cx="7633742" cy="1492132"/>
          </a:xfrm>
        </p:spPr>
        <p:txBody>
          <a:bodyPr>
            <a:normAutofit/>
          </a:bodyPr>
          <a:lstStyle/>
          <a:p>
            <a:r>
              <a:rPr lang="pt-PT" dirty="0" smtClean="0">
                <a:solidFill>
                  <a:srgbClr val="FF3300"/>
                </a:solidFill>
              </a:rPr>
              <a:t>COMO EVITAR O PLÁGIO?</a:t>
            </a:r>
            <a:endParaRPr lang="pt-PT" dirty="0">
              <a:solidFill>
                <a:srgbClr val="FF3300"/>
              </a:solidFill>
            </a:endParaRPr>
          </a:p>
        </p:txBody>
      </p:sp>
      <p:sp>
        <p:nvSpPr>
          <p:cNvPr id="6" name="Rectângulo 5"/>
          <p:cNvSpPr/>
          <p:nvPr/>
        </p:nvSpPr>
        <p:spPr>
          <a:xfrm>
            <a:off x="696783" y="1124744"/>
            <a:ext cx="8136904" cy="5463034"/>
          </a:xfrm>
          <a:prstGeom prst="rect">
            <a:avLst/>
          </a:prstGeom>
          <a:solidFill>
            <a:schemeClr val="accent5">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PT" sz="2800" b="1" dirty="0">
                <a:ln w="0"/>
                <a:solidFill>
                  <a:srgbClr val="993300"/>
                </a:solidFill>
                <a:effectLst>
                  <a:outerShdw blurRad="38100" dist="19050" dir="2700000" algn="tl" rotWithShape="0">
                    <a:schemeClr val="dk1">
                      <a:alpha val="40000"/>
                    </a:schemeClr>
                  </a:outerShdw>
                </a:effectLst>
              </a:rPr>
              <a:t>Estratégias para evitar o </a:t>
            </a:r>
            <a:r>
              <a:rPr lang="pt-PT" sz="2800" b="1" dirty="0" smtClean="0">
                <a:ln w="0"/>
                <a:solidFill>
                  <a:srgbClr val="993300"/>
                </a:solidFill>
                <a:effectLst>
                  <a:outerShdw blurRad="38100" dist="19050" dir="2700000" algn="tl" rotWithShape="0">
                    <a:schemeClr val="dk1">
                      <a:alpha val="40000"/>
                    </a:schemeClr>
                  </a:outerShdw>
                </a:effectLst>
              </a:rPr>
              <a:t>plágio:</a:t>
            </a:r>
          </a:p>
          <a:p>
            <a:pPr algn="just"/>
            <a:endParaRPr lang="pt-PT" sz="1500" b="1" dirty="0">
              <a:solidFill>
                <a:schemeClr val="accent2">
                  <a:lumMod val="50000"/>
                </a:schemeClr>
              </a:solidFill>
            </a:endParaRPr>
          </a:p>
          <a:p>
            <a:pPr marL="285750" indent="-285750" algn="just">
              <a:buFont typeface="Wingdings" panose="05000000000000000000" pitchFamily="2" charset="2"/>
              <a:buChar char="q"/>
            </a:pPr>
            <a:r>
              <a:rPr lang="pt-PT" b="1" dirty="0">
                <a:solidFill>
                  <a:schemeClr val="accent2">
                    <a:lumMod val="50000"/>
                  </a:schemeClr>
                </a:solidFill>
              </a:rPr>
              <a:t>Ter um plano de </a:t>
            </a:r>
            <a:r>
              <a:rPr lang="pt-PT" b="1" dirty="0" smtClean="0">
                <a:solidFill>
                  <a:schemeClr val="accent2">
                    <a:lumMod val="50000"/>
                  </a:schemeClr>
                </a:solidFill>
              </a:rPr>
              <a:t>trabalho</a:t>
            </a:r>
            <a:endParaRPr lang="pt-PT" b="1" dirty="0">
              <a:solidFill>
                <a:schemeClr val="accent2">
                  <a:lumMod val="50000"/>
                </a:schemeClr>
              </a:solidFill>
            </a:endParaRPr>
          </a:p>
          <a:p>
            <a:pPr algn="just"/>
            <a:r>
              <a:rPr lang="pt-PT" dirty="0">
                <a:solidFill>
                  <a:schemeClr val="tx1"/>
                </a:solidFill>
              </a:rPr>
              <a:t>Já aqui falámos da importância de estabelecer um plano de trabalho,  do qual deverá também fazer parte um conjunto de palavras-chave a usar na </a:t>
            </a:r>
            <a:r>
              <a:rPr lang="pt-PT" dirty="0" smtClean="0">
                <a:solidFill>
                  <a:schemeClr val="tx1"/>
                </a:solidFill>
              </a:rPr>
              <a:t>pesquisa seguindo um guião de pesquisa no âmbito da literacia da informação (modelos </a:t>
            </a:r>
            <a:r>
              <a:rPr lang="pt-PT" dirty="0" err="1" smtClean="0">
                <a:solidFill>
                  <a:schemeClr val="tx1"/>
                </a:solidFill>
              </a:rPr>
              <a:t>The</a:t>
            </a:r>
            <a:r>
              <a:rPr lang="pt-PT" dirty="0" smtClean="0">
                <a:solidFill>
                  <a:schemeClr val="tx1"/>
                </a:solidFill>
              </a:rPr>
              <a:t> </a:t>
            </a:r>
            <a:r>
              <a:rPr lang="pt-PT" dirty="0" err="1" smtClean="0">
                <a:solidFill>
                  <a:schemeClr val="tx1"/>
                </a:solidFill>
              </a:rPr>
              <a:t>Big</a:t>
            </a:r>
            <a:r>
              <a:rPr lang="pt-PT" dirty="0" smtClean="0">
                <a:solidFill>
                  <a:schemeClr val="tx1"/>
                </a:solidFill>
              </a:rPr>
              <a:t> 6 ou PLUS).</a:t>
            </a:r>
            <a:endParaRPr lang="pt-PT" dirty="0">
              <a:solidFill>
                <a:schemeClr val="tx1"/>
              </a:solidFill>
            </a:endParaRPr>
          </a:p>
          <a:p>
            <a:pPr marL="285750" indent="-285750" algn="just">
              <a:buFont typeface="Wingdings" panose="05000000000000000000" pitchFamily="2" charset="2"/>
              <a:buChar char="q"/>
            </a:pPr>
            <a:r>
              <a:rPr lang="pt-PT" b="1" dirty="0">
                <a:solidFill>
                  <a:schemeClr val="accent2">
                    <a:lumMod val="50000"/>
                  </a:schemeClr>
                </a:solidFill>
              </a:rPr>
              <a:t>Aprender a tomar </a:t>
            </a:r>
            <a:r>
              <a:rPr lang="pt-PT" b="1" dirty="0" smtClean="0">
                <a:solidFill>
                  <a:schemeClr val="accent2">
                    <a:lumMod val="50000"/>
                  </a:schemeClr>
                </a:solidFill>
              </a:rPr>
              <a:t>notas</a:t>
            </a:r>
            <a:endParaRPr lang="pt-PT" b="1" dirty="0">
              <a:solidFill>
                <a:schemeClr val="accent2">
                  <a:lumMod val="50000"/>
                </a:schemeClr>
              </a:solidFill>
            </a:endParaRPr>
          </a:p>
          <a:p>
            <a:pPr algn="just"/>
            <a:r>
              <a:rPr lang="pt-PT" dirty="0">
                <a:solidFill>
                  <a:schemeClr val="tx1"/>
                </a:solidFill>
              </a:rPr>
              <a:t>Muitas ocorrências de plágio têm origem na tomada de notas. Não se esqueça de, ao tomar notas, assinalar os autores da informação consultada e que vai utilizar no trabalho</a:t>
            </a:r>
            <a:r>
              <a:rPr lang="pt-PT" dirty="0" smtClean="0">
                <a:solidFill>
                  <a:schemeClr val="tx1"/>
                </a:solidFill>
              </a:rPr>
              <a:t>.</a:t>
            </a:r>
            <a:endParaRPr lang="pt-PT" dirty="0">
              <a:solidFill>
                <a:schemeClr val="tx1"/>
              </a:solidFill>
            </a:endParaRPr>
          </a:p>
          <a:p>
            <a:pPr marL="285750" indent="-285750" algn="just">
              <a:buFont typeface="Wingdings" panose="05000000000000000000" pitchFamily="2" charset="2"/>
              <a:buChar char="q"/>
            </a:pPr>
            <a:r>
              <a:rPr lang="pt-PT" b="1" dirty="0">
                <a:solidFill>
                  <a:schemeClr val="accent2">
                    <a:lumMod val="50000"/>
                  </a:schemeClr>
                </a:solidFill>
              </a:rPr>
              <a:t>Aprender a referenciar </a:t>
            </a:r>
            <a:r>
              <a:rPr lang="pt-PT" b="1" dirty="0" smtClean="0">
                <a:solidFill>
                  <a:schemeClr val="accent2">
                    <a:lumMod val="50000"/>
                  </a:schemeClr>
                </a:solidFill>
              </a:rPr>
              <a:t>corretamente</a:t>
            </a:r>
            <a:endParaRPr lang="pt-PT" b="1" dirty="0">
              <a:solidFill>
                <a:schemeClr val="accent2">
                  <a:lumMod val="50000"/>
                </a:schemeClr>
              </a:solidFill>
            </a:endParaRPr>
          </a:p>
          <a:p>
            <a:pPr algn="just"/>
            <a:r>
              <a:rPr lang="pt-PT" dirty="0" smtClean="0">
                <a:solidFill>
                  <a:schemeClr val="tx1"/>
                </a:solidFill>
              </a:rPr>
              <a:t>Saber </a:t>
            </a:r>
            <a:r>
              <a:rPr lang="pt-PT" dirty="0">
                <a:solidFill>
                  <a:schemeClr val="tx1"/>
                </a:solidFill>
              </a:rPr>
              <a:t>qual a norma bibliográfica  para as citações e referências adotada pela escola ou pelo professor </a:t>
            </a:r>
            <a:r>
              <a:rPr lang="pt-PT" dirty="0" smtClean="0">
                <a:solidFill>
                  <a:schemeClr val="tx1"/>
                </a:solidFill>
              </a:rPr>
              <a:t>é essencial e usá-la </a:t>
            </a:r>
            <a:r>
              <a:rPr lang="pt-PT" dirty="0">
                <a:solidFill>
                  <a:schemeClr val="tx1"/>
                </a:solidFill>
              </a:rPr>
              <a:t>corretamente</a:t>
            </a:r>
            <a:r>
              <a:rPr lang="pt-PT" dirty="0" smtClean="0">
                <a:solidFill>
                  <a:schemeClr val="tx1"/>
                </a:solidFill>
              </a:rPr>
              <a:t>.</a:t>
            </a:r>
            <a:endParaRPr lang="pt-PT" dirty="0">
              <a:solidFill>
                <a:schemeClr val="tx1"/>
              </a:solidFill>
            </a:endParaRPr>
          </a:p>
          <a:p>
            <a:pPr marL="285750" indent="-285750" algn="just">
              <a:buFont typeface="Wingdings" panose="05000000000000000000" pitchFamily="2" charset="2"/>
              <a:buChar char="q"/>
            </a:pPr>
            <a:r>
              <a:rPr lang="pt-PT" b="1" dirty="0">
                <a:solidFill>
                  <a:schemeClr val="accent2">
                    <a:lumMod val="50000"/>
                  </a:schemeClr>
                </a:solidFill>
              </a:rPr>
              <a:t>Avaliar as fontes de informação </a:t>
            </a:r>
            <a:r>
              <a:rPr lang="pt-PT" b="1" dirty="0" smtClean="0">
                <a:solidFill>
                  <a:schemeClr val="accent2">
                    <a:lumMod val="50000"/>
                  </a:schemeClr>
                </a:solidFill>
              </a:rPr>
              <a:t>utilizadas</a:t>
            </a:r>
            <a:endParaRPr lang="pt-PT" b="1" dirty="0">
              <a:solidFill>
                <a:schemeClr val="accent2">
                  <a:lumMod val="50000"/>
                </a:schemeClr>
              </a:solidFill>
            </a:endParaRPr>
          </a:p>
          <a:p>
            <a:pPr algn="just"/>
            <a:r>
              <a:rPr lang="pt-PT" dirty="0" smtClean="0">
                <a:solidFill>
                  <a:schemeClr val="tx1"/>
                </a:solidFill>
              </a:rPr>
              <a:t>Escolher </a:t>
            </a:r>
            <a:r>
              <a:rPr lang="pt-PT" dirty="0">
                <a:solidFill>
                  <a:schemeClr val="tx1"/>
                </a:solidFill>
              </a:rPr>
              <a:t>informação atualizada e de autores de reconhecido mérito no tema do trabalho</a:t>
            </a:r>
            <a:r>
              <a:rPr lang="pt-PT" dirty="0" smtClean="0">
                <a:solidFill>
                  <a:schemeClr val="tx1"/>
                </a:solidFill>
              </a:rPr>
              <a:t>.</a:t>
            </a:r>
            <a:endParaRPr lang="pt-PT" dirty="0">
              <a:solidFill>
                <a:schemeClr val="tx1"/>
              </a:solidFill>
            </a:endParaRPr>
          </a:p>
          <a:p>
            <a:pPr marL="285750" indent="-285750" algn="just">
              <a:buFont typeface="Wingdings" panose="05000000000000000000" pitchFamily="2" charset="2"/>
              <a:buChar char="q"/>
            </a:pPr>
            <a:r>
              <a:rPr lang="pt-PT" b="1" dirty="0">
                <a:solidFill>
                  <a:schemeClr val="accent2">
                    <a:lumMod val="50000"/>
                  </a:schemeClr>
                </a:solidFill>
              </a:rPr>
              <a:t>Bibliografia cuidada</a:t>
            </a:r>
          </a:p>
          <a:p>
            <a:pPr algn="just"/>
            <a:r>
              <a:rPr lang="pt-PT" dirty="0" smtClean="0">
                <a:solidFill>
                  <a:schemeClr val="tx1"/>
                </a:solidFill>
              </a:rPr>
              <a:t>Construir </a:t>
            </a:r>
            <a:r>
              <a:rPr lang="pt-PT" dirty="0">
                <a:solidFill>
                  <a:schemeClr val="tx1"/>
                </a:solidFill>
              </a:rPr>
              <a:t>a bibliografia a partir das diversas fontes de informação usadas, desde o inicio da investigação.</a:t>
            </a:r>
          </a:p>
        </p:txBody>
      </p:sp>
    </p:spTree>
    <p:extLst>
      <p:ext uri="{BB962C8B-B14F-4D97-AF65-F5344CB8AC3E}">
        <p14:creationId xmlns:p14="http://schemas.microsoft.com/office/powerpoint/2010/main" val="221705903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smtClean="0">
                <a:effectLst>
                  <a:outerShdw blurRad="38100" dist="38100" dir="2700000" algn="tl">
                    <a:srgbClr val="000000">
                      <a:alpha val="43137"/>
                    </a:srgbClr>
                  </a:outerShdw>
                </a:effectLst>
              </a:rPr>
              <a:t>CITAÇÃO e BIBLIOGRAFIA</a:t>
            </a:r>
            <a:endParaRPr lang="pt-P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727351"/>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149" y="404664"/>
            <a:ext cx="7633742" cy="1492132"/>
          </a:xfrm>
        </p:spPr>
        <p:txBody>
          <a:bodyPr/>
          <a:lstStyle/>
          <a:p>
            <a:r>
              <a:rPr lang="pt-PT" dirty="0" smtClean="0">
                <a:solidFill>
                  <a:srgbClr val="FF3300"/>
                </a:solidFill>
              </a:rPr>
              <a:t>CITAÇÃO</a:t>
            </a:r>
            <a:endParaRPr lang="pt-PT" dirty="0">
              <a:solidFill>
                <a:srgbClr val="FF3300"/>
              </a:solidFill>
            </a:endParaRPr>
          </a:p>
        </p:txBody>
      </p:sp>
      <p:sp>
        <p:nvSpPr>
          <p:cNvPr id="4" name="CaixaDeTexto 3"/>
          <p:cNvSpPr txBox="1"/>
          <p:nvPr/>
        </p:nvSpPr>
        <p:spPr>
          <a:xfrm>
            <a:off x="755576" y="3356992"/>
            <a:ext cx="7992888" cy="31547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endParaRPr lang="pt-PT" sz="1200" dirty="0" smtClean="0"/>
          </a:p>
          <a:p>
            <a:pPr algn="just"/>
            <a:r>
              <a:rPr lang="pt-PT" sz="2800" b="1" dirty="0" smtClean="0">
                <a:solidFill>
                  <a:srgbClr val="993300"/>
                </a:solidFill>
                <a:effectLst>
                  <a:outerShdw blurRad="38100" dist="38100" dir="2700000" algn="tl">
                    <a:srgbClr val="000000">
                      <a:alpha val="43137"/>
                    </a:srgbClr>
                  </a:outerShdw>
                </a:effectLst>
              </a:rPr>
              <a:t>Citação:</a:t>
            </a:r>
          </a:p>
          <a:p>
            <a:pPr algn="just"/>
            <a:endParaRPr lang="pt-PT" sz="1500" b="1" dirty="0" smtClean="0">
              <a:solidFill>
                <a:srgbClr val="993300"/>
              </a:solidFill>
            </a:endParaRPr>
          </a:p>
          <a:p>
            <a:pPr algn="just"/>
            <a:r>
              <a:rPr lang="pt-PT" sz="2400" dirty="0" smtClean="0">
                <a:solidFill>
                  <a:schemeClr val="tx1"/>
                </a:solidFill>
              </a:rPr>
              <a:t>Deve-se dar indicação: do </a:t>
            </a:r>
            <a:r>
              <a:rPr lang="pt-PT" sz="2400" b="1" dirty="0" smtClean="0">
                <a:ln w="0"/>
                <a:solidFill>
                  <a:srgbClr val="FFCC00"/>
                </a:solidFill>
                <a:effectLst>
                  <a:outerShdw blurRad="38100" dist="19050" dir="2700000" algn="tl" rotWithShape="0">
                    <a:schemeClr val="dk1">
                      <a:alpha val="40000"/>
                    </a:schemeClr>
                  </a:outerShdw>
                </a:effectLst>
              </a:rPr>
              <a:t>nome do autor </a:t>
            </a:r>
            <a:r>
              <a:rPr lang="pt-PT" sz="2400" dirty="0" smtClean="0">
                <a:solidFill>
                  <a:schemeClr val="tx1"/>
                </a:solidFill>
              </a:rPr>
              <a:t>e do </a:t>
            </a:r>
            <a:r>
              <a:rPr lang="pt-PT" sz="2400" b="1" dirty="0">
                <a:ln w="0"/>
                <a:solidFill>
                  <a:srgbClr val="FFCC00"/>
                </a:solidFill>
                <a:effectLst>
                  <a:outerShdw blurRad="38100" dist="19050" dir="2700000" algn="tl" rotWithShape="0">
                    <a:schemeClr val="dk1">
                      <a:alpha val="40000"/>
                    </a:schemeClr>
                  </a:outerShdw>
                </a:effectLst>
              </a:rPr>
              <a:t>editor</a:t>
            </a:r>
            <a:r>
              <a:rPr lang="pt-PT" sz="2400" b="1" dirty="0" smtClean="0">
                <a:solidFill>
                  <a:srgbClr val="FFCC00"/>
                </a:solidFill>
              </a:rPr>
              <a:t>,</a:t>
            </a:r>
            <a:r>
              <a:rPr lang="pt-PT" sz="2400" b="1" dirty="0" smtClean="0">
                <a:solidFill>
                  <a:schemeClr val="tx1"/>
                </a:solidFill>
              </a:rPr>
              <a:t> </a:t>
            </a:r>
            <a:r>
              <a:rPr lang="pt-PT" sz="2400" dirty="0" smtClean="0">
                <a:solidFill>
                  <a:schemeClr val="tx1"/>
                </a:solidFill>
              </a:rPr>
              <a:t>do </a:t>
            </a:r>
            <a:r>
              <a:rPr lang="pt-PT" sz="2400" b="1" dirty="0">
                <a:ln w="0"/>
                <a:solidFill>
                  <a:srgbClr val="FFCC00"/>
                </a:solidFill>
                <a:effectLst>
                  <a:outerShdw blurRad="38100" dist="19050" dir="2700000" algn="tl" rotWithShape="0">
                    <a:schemeClr val="dk1">
                      <a:alpha val="40000"/>
                    </a:schemeClr>
                  </a:outerShdw>
                </a:effectLst>
              </a:rPr>
              <a:t>título da obra </a:t>
            </a:r>
            <a:r>
              <a:rPr lang="pt-PT" sz="2400" dirty="0" smtClean="0">
                <a:solidFill>
                  <a:schemeClr val="tx1"/>
                </a:solidFill>
              </a:rPr>
              <a:t>e demais circunstâncias que os identifiquem. </a:t>
            </a:r>
          </a:p>
          <a:p>
            <a:pPr algn="just"/>
            <a:endParaRPr lang="pt-PT" sz="1200" dirty="0" smtClean="0"/>
          </a:p>
          <a:p>
            <a:pPr algn="just"/>
            <a:r>
              <a:rPr lang="pt-PT" sz="2400" dirty="0" smtClean="0">
                <a:solidFill>
                  <a:schemeClr val="tx1"/>
                </a:solidFill>
              </a:rPr>
              <a:t>As obras reproduzidas ou citadas</a:t>
            </a:r>
            <a:r>
              <a:rPr lang="pt-PT" sz="2400" dirty="0">
                <a:solidFill>
                  <a:schemeClr val="tx1"/>
                </a:solidFill>
                <a:effectLst>
                  <a:glow rad="228600">
                    <a:schemeClr val="accent2">
                      <a:satMod val="175000"/>
                      <a:alpha val="40000"/>
                    </a:schemeClr>
                  </a:glow>
                </a:effectLst>
              </a:rPr>
              <a:t> </a:t>
            </a:r>
            <a:r>
              <a:rPr lang="pt-PT" sz="2400" b="1" dirty="0">
                <a:ln w="0"/>
                <a:solidFill>
                  <a:srgbClr val="FFCC00"/>
                </a:solidFill>
                <a:effectLst>
                  <a:outerShdw blurRad="38100" dist="19050" dir="2700000" algn="tl" rotWithShape="0">
                    <a:schemeClr val="dk1">
                      <a:alpha val="40000"/>
                    </a:schemeClr>
                  </a:outerShdw>
                </a:effectLst>
              </a:rPr>
              <a:t>podem ser tão extensas </a:t>
            </a:r>
            <a:r>
              <a:rPr lang="pt-PT" sz="2400" dirty="0" smtClean="0">
                <a:solidFill>
                  <a:schemeClr val="tx1"/>
                </a:solidFill>
              </a:rPr>
              <a:t>que prejudiquem o interesse por aquelas obras ou seja não podem ser na sua íntegra.</a:t>
            </a:r>
          </a:p>
          <a:p>
            <a:pPr algn="just"/>
            <a:endParaRPr lang="pt-PT" sz="1200" dirty="0" smtClean="0"/>
          </a:p>
        </p:txBody>
      </p:sp>
      <p:sp>
        <p:nvSpPr>
          <p:cNvPr id="5" name="Rectângulo 4"/>
          <p:cNvSpPr/>
          <p:nvPr/>
        </p:nvSpPr>
        <p:spPr>
          <a:xfrm>
            <a:off x="756139" y="1412776"/>
            <a:ext cx="7992888"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smtClean="0">
                <a:ln w="0"/>
                <a:solidFill>
                  <a:schemeClr val="tx1"/>
                </a:solidFill>
                <a:effectLst>
                  <a:outerShdw blurRad="38100" dist="19050" dir="2700000" algn="tl" rotWithShape="0">
                    <a:schemeClr val="dk1">
                      <a:alpha val="40000"/>
                    </a:schemeClr>
                  </a:outerShdw>
                </a:effectLst>
              </a:rPr>
              <a:t>Para evitar o plágio é necessário saber citar os textos ou as ideias de autores consultados e referenciar as obras .</a:t>
            </a:r>
          </a:p>
          <a:p>
            <a:pPr algn="just"/>
            <a:r>
              <a:rPr lang="pt-PT" sz="2400" dirty="0" smtClean="0">
                <a:ln w="0"/>
                <a:solidFill>
                  <a:schemeClr val="tx1"/>
                </a:solidFill>
                <a:effectLst>
                  <a:outerShdw blurRad="38100" dist="19050" dir="2700000" algn="tl" rotWithShape="0">
                    <a:schemeClr val="dk1">
                      <a:alpha val="40000"/>
                    </a:schemeClr>
                  </a:outerShdw>
                </a:effectLst>
              </a:rPr>
              <a:t>É livre</a:t>
            </a:r>
            <a:r>
              <a:rPr lang="pt-PT" sz="2400" dirty="0">
                <a:ln w="0"/>
                <a:solidFill>
                  <a:schemeClr val="tx1"/>
                </a:solidFill>
                <a:effectLst>
                  <a:outerShdw blurRad="38100" dist="19050" dir="2700000" algn="tl" rotWithShape="0">
                    <a:schemeClr val="dk1">
                      <a:alpha val="40000"/>
                    </a:schemeClr>
                  </a:outerShdw>
                </a:effectLst>
              </a:rPr>
              <a:t> </a:t>
            </a:r>
            <a:r>
              <a:rPr lang="pt-PT" sz="2400" dirty="0" smtClean="0">
                <a:ln w="0"/>
                <a:solidFill>
                  <a:schemeClr val="tx1"/>
                </a:solidFill>
                <a:effectLst>
                  <a:outerShdw blurRad="38100" dist="19050" dir="2700000" algn="tl" rotWithShape="0">
                    <a:schemeClr val="dk1">
                      <a:alpha val="40000"/>
                    </a:schemeClr>
                  </a:outerShdw>
                </a:effectLst>
              </a:rPr>
              <a:t>a </a:t>
            </a:r>
            <a:r>
              <a:rPr lang="pt-PT" sz="2400" b="1" dirty="0" smtClean="0">
                <a:ln w="0"/>
                <a:solidFill>
                  <a:srgbClr val="FFCC00"/>
                </a:solidFill>
                <a:effectLst>
                  <a:outerShdw blurRad="38100" dist="19050" dir="2700000" algn="tl" rotWithShape="0">
                    <a:schemeClr val="dk1">
                      <a:alpha val="40000"/>
                    </a:schemeClr>
                  </a:outerShdw>
                </a:effectLst>
              </a:rPr>
              <a:t>inserção de citações </a:t>
            </a:r>
            <a:r>
              <a:rPr lang="pt-PT" sz="2400" dirty="0" smtClean="0">
                <a:ln w="0"/>
                <a:solidFill>
                  <a:schemeClr val="tx1"/>
                </a:solidFill>
                <a:effectLst>
                  <a:outerShdw blurRad="38100" dist="19050" dir="2700000" algn="tl" rotWithShape="0">
                    <a:schemeClr val="dk1">
                      <a:alpha val="40000"/>
                    </a:schemeClr>
                  </a:outerShdw>
                </a:effectLst>
              </a:rPr>
              <a:t>ou resumos de obras alheias em trabalhos.</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rgbClr val="FF3300"/>
                </a:solidFill>
              </a:rPr>
              <a:t>CITAÇÃO</a:t>
            </a:r>
            <a:endParaRPr lang="pt-PT" dirty="0">
              <a:solidFill>
                <a:srgbClr val="FF3300"/>
              </a:solidFill>
            </a:endParaRPr>
          </a:p>
        </p:txBody>
      </p:sp>
      <p:sp>
        <p:nvSpPr>
          <p:cNvPr id="7" name="Rectângulo 6"/>
          <p:cNvSpPr/>
          <p:nvPr/>
        </p:nvSpPr>
        <p:spPr>
          <a:xfrm>
            <a:off x="938758" y="4077072"/>
            <a:ext cx="5872736" cy="2185214"/>
          </a:xfrm>
          <a:prstGeom prst="rect">
            <a:avLst/>
          </a:prstGeom>
        </p:spPr>
        <p:txBody>
          <a:bodyPr wrap="square">
            <a:spAutoFit/>
          </a:bodyPr>
          <a:lstStyle/>
          <a:p>
            <a:r>
              <a:rPr lang="pt-PT" sz="2800" b="1" dirty="0" smtClean="0">
                <a:solidFill>
                  <a:srgbClr val="993300"/>
                </a:solidFill>
                <a:effectLst>
                  <a:outerShdw blurRad="38100" dist="38100" dir="2700000" algn="tl">
                    <a:srgbClr val="000000">
                      <a:alpha val="43137"/>
                    </a:srgbClr>
                  </a:outerShdw>
                </a:effectLst>
              </a:rPr>
              <a:t>BOAS PRÁTICAS</a:t>
            </a:r>
          </a:p>
          <a:p>
            <a:pPr marL="534988" lvl="1" indent="-177800">
              <a:lnSpc>
                <a:spcPct val="150000"/>
              </a:lnSpc>
              <a:buFont typeface="Arial" pitchFamily="34" charset="0"/>
              <a:buChar char="•"/>
            </a:pPr>
            <a:r>
              <a:rPr lang="pt-PT" sz="2400" dirty="0" smtClean="0"/>
              <a:t>Referência bibliográfica</a:t>
            </a:r>
          </a:p>
          <a:p>
            <a:pPr marL="534988" lvl="1" indent="-177800">
              <a:lnSpc>
                <a:spcPct val="150000"/>
              </a:lnSpc>
              <a:buFont typeface="Arial" pitchFamily="34" charset="0"/>
              <a:buChar char="•"/>
            </a:pPr>
            <a:r>
              <a:rPr lang="pt-PT" sz="2400" dirty="0" smtClean="0"/>
              <a:t>Bibliografia</a:t>
            </a:r>
          </a:p>
          <a:p>
            <a:pPr marL="534988" lvl="1" indent="-177800">
              <a:lnSpc>
                <a:spcPct val="150000"/>
              </a:lnSpc>
              <a:buFont typeface="Arial" pitchFamily="34" charset="0"/>
              <a:buChar char="•"/>
            </a:pPr>
            <a:r>
              <a:rPr lang="pt-PT" sz="2400" dirty="0" smtClean="0"/>
              <a:t>Trabalho de pesquisa sem copiar/colar</a:t>
            </a:r>
            <a:endParaRPr lang="pt-PT" sz="2400" dirty="0"/>
          </a:p>
        </p:txBody>
      </p:sp>
      <p:sp>
        <p:nvSpPr>
          <p:cNvPr id="17" name="CaixaDeTexto 16"/>
          <p:cNvSpPr txBox="1"/>
          <p:nvPr/>
        </p:nvSpPr>
        <p:spPr>
          <a:xfrm>
            <a:off x="938758" y="1881753"/>
            <a:ext cx="7809706" cy="126188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pt-PT" sz="2800" b="1" dirty="0" smtClean="0">
                <a:solidFill>
                  <a:srgbClr val="993300"/>
                </a:solidFill>
              </a:rPr>
              <a:t>Cometes </a:t>
            </a:r>
            <a:r>
              <a:rPr lang="pt-PT" sz="3600" b="1" dirty="0" smtClean="0">
                <a:solidFill>
                  <a:srgbClr val="FFCC00"/>
                </a:solidFill>
              </a:rPr>
              <a:t>plágio</a:t>
            </a:r>
            <a:r>
              <a:rPr lang="pt-PT" sz="2800" b="1" dirty="0" smtClean="0">
                <a:solidFill>
                  <a:srgbClr val="FFCC00"/>
                </a:solidFill>
              </a:rPr>
              <a:t> </a:t>
            </a:r>
            <a:r>
              <a:rPr lang="pt-PT" sz="2800" b="1" dirty="0" smtClean="0">
                <a:solidFill>
                  <a:srgbClr val="993300"/>
                </a:solidFill>
              </a:rPr>
              <a:t>quando te limitas a fazer </a:t>
            </a:r>
            <a:r>
              <a:rPr lang="pt-PT" sz="4000" b="1" dirty="0" smtClean="0">
                <a:solidFill>
                  <a:srgbClr val="FFCC00"/>
                </a:solidFill>
              </a:rPr>
              <a:t>copiar/colar</a:t>
            </a:r>
            <a:r>
              <a:rPr lang="pt-PT" sz="2800" b="1" dirty="0" smtClean="0">
                <a:solidFill>
                  <a:srgbClr val="993300"/>
                </a:solidFill>
              </a:rPr>
              <a:t> nos teus trabalhos</a:t>
            </a:r>
            <a:endParaRPr lang="pt-PT" sz="2800" b="1" dirty="0">
              <a:solidFill>
                <a:srgbClr val="993300"/>
              </a:solidFill>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095" y="180554"/>
            <a:ext cx="7633742" cy="1492132"/>
          </a:xfrm>
        </p:spPr>
        <p:txBody>
          <a:bodyPr/>
          <a:lstStyle/>
          <a:p>
            <a:r>
              <a:rPr lang="pt-PT" dirty="0" smtClean="0">
                <a:solidFill>
                  <a:srgbClr val="FF3300"/>
                </a:solidFill>
              </a:rPr>
              <a:t>CITAÇÃO – Como citar?</a:t>
            </a:r>
            <a:endParaRPr lang="pt-PT" dirty="0">
              <a:solidFill>
                <a:srgbClr val="FF3300"/>
              </a:solidFill>
            </a:endParaRPr>
          </a:p>
        </p:txBody>
      </p:sp>
      <p:sp>
        <p:nvSpPr>
          <p:cNvPr id="9" name="CaixaDeTexto 8"/>
          <p:cNvSpPr txBox="1"/>
          <p:nvPr/>
        </p:nvSpPr>
        <p:spPr>
          <a:xfrm>
            <a:off x="1183729" y="1132778"/>
            <a:ext cx="7143800" cy="523220"/>
          </a:xfrm>
          <a:prstGeom prst="rect">
            <a:avLst/>
          </a:prstGeom>
          <a:noFill/>
        </p:spPr>
        <p:txBody>
          <a:bodyPr wrap="square" rtlCol="0">
            <a:spAutoFit/>
          </a:bodyPr>
          <a:lstStyle/>
          <a:p>
            <a:r>
              <a:rPr lang="pt-PT" sz="2800" b="1" dirty="0">
                <a:solidFill>
                  <a:srgbClr val="993300"/>
                </a:solidFill>
                <a:effectLst>
                  <a:outerShdw blurRad="38100" dist="38100" dir="2700000" algn="tl">
                    <a:srgbClr val="000000">
                      <a:alpha val="43137"/>
                    </a:srgbClr>
                  </a:outerShdw>
                </a:effectLst>
              </a:rPr>
              <a:t>No corpo do texto</a:t>
            </a:r>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3699" t="14134" r="5937" b="6256"/>
          <a:stretch/>
        </p:blipFill>
        <p:spPr bwMode="auto">
          <a:xfrm>
            <a:off x="1835696" y="1672686"/>
            <a:ext cx="5832648" cy="46176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3" name="Rectângulo 2"/>
          <p:cNvSpPr/>
          <p:nvPr/>
        </p:nvSpPr>
        <p:spPr>
          <a:xfrm>
            <a:off x="1907704" y="177281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ângulo 3"/>
          <p:cNvSpPr/>
          <p:nvPr/>
        </p:nvSpPr>
        <p:spPr>
          <a:xfrm>
            <a:off x="1183730" y="6453336"/>
            <a:ext cx="6772646" cy="276999"/>
          </a:xfrm>
          <a:prstGeom prst="rect">
            <a:avLst/>
          </a:prstGeom>
        </p:spPr>
        <p:txBody>
          <a:bodyPr wrap="square">
            <a:spAutoFit/>
          </a:bodyPr>
          <a:lstStyle/>
          <a:p>
            <a:r>
              <a:rPr lang="pt-PT" sz="1200" dirty="0">
                <a:hlinkClick r:id="rId5"/>
              </a:rPr>
              <a:t>https://</a:t>
            </a:r>
            <a:r>
              <a:rPr lang="pt-PT" sz="1200" dirty="0" smtClean="0">
                <a:hlinkClick r:id="rId5"/>
              </a:rPr>
              <a:t>www.aprendizinvestigador.pt/recursos/direitos-autor-citacoes-23ceb</a:t>
            </a:r>
            <a:r>
              <a:rPr lang="pt-PT" sz="1200" dirty="0" smtClean="0"/>
              <a:t> [consultado em 06/05/2024]</a:t>
            </a:r>
            <a:endParaRPr lang="pt-PT" sz="1200" dirty="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rgbClr val="FF3300"/>
                </a:solidFill>
              </a:rPr>
              <a:t>CITAÇÃO – Como citar?</a:t>
            </a:r>
            <a:endParaRPr lang="pt-PT" dirty="0">
              <a:solidFill>
                <a:srgbClr val="FF3300"/>
              </a:solidFill>
            </a:endParaRPr>
          </a:p>
        </p:txBody>
      </p:sp>
      <p:sp>
        <p:nvSpPr>
          <p:cNvPr id="9" name="CaixaDeTexto 8"/>
          <p:cNvSpPr txBox="1"/>
          <p:nvPr/>
        </p:nvSpPr>
        <p:spPr>
          <a:xfrm>
            <a:off x="911983" y="1484784"/>
            <a:ext cx="7572400" cy="1200329"/>
          </a:xfrm>
          <a:prstGeom prst="rect">
            <a:avLst/>
          </a:prstGeom>
          <a:noFill/>
        </p:spPr>
        <p:txBody>
          <a:bodyPr wrap="square" rtlCol="0">
            <a:spAutoFit/>
          </a:bodyPr>
          <a:lstStyle/>
          <a:p>
            <a:pPr algn="just"/>
            <a:r>
              <a:rPr lang="pt-PT" sz="2400" dirty="0">
                <a:ln w="0"/>
                <a:effectLst>
                  <a:outerShdw blurRad="38100" dist="19050" dir="2700000" algn="tl" rotWithShape="0">
                    <a:schemeClr val="dk1">
                      <a:alpha val="40000"/>
                    </a:schemeClr>
                  </a:outerShdw>
                </a:effectLst>
              </a:rPr>
              <a:t>No final de um trabalho deve ser apresentada a lista ordenada dos recursos consultados, tanto analógicos como digitais.</a:t>
            </a:r>
          </a:p>
        </p:txBody>
      </p:sp>
      <p:sp>
        <p:nvSpPr>
          <p:cNvPr id="3" name="Rectângulo 2"/>
          <p:cNvSpPr/>
          <p:nvPr/>
        </p:nvSpPr>
        <p:spPr>
          <a:xfrm>
            <a:off x="1467707" y="3356992"/>
            <a:ext cx="7657835" cy="2492990"/>
          </a:xfrm>
          <a:prstGeom prst="rect">
            <a:avLst/>
          </a:prstGeom>
        </p:spPr>
        <p:txBody>
          <a:bodyPr wrap="square">
            <a:spAutoFit/>
          </a:bodyPr>
          <a:lstStyle/>
          <a:p>
            <a:pPr>
              <a:defRPr/>
            </a:pPr>
            <a:r>
              <a:rPr lang="pt-PT" sz="2400" dirty="0">
                <a:ln w="0"/>
                <a:effectLst>
                  <a:outerShdw blurRad="38100" dist="19050" dir="2700000" algn="tl" rotWithShape="0">
                    <a:schemeClr val="dk1">
                      <a:alpha val="40000"/>
                    </a:schemeClr>
                  </a:outerShdw>
                </a:effectLst>
              </a:rPr>
              <a:t>A listagem deve ter como título:</a:t>
            </a:r>
          </a:p>
          <a:p>
            <a:pPr>
              <a:defRPr/>
            </a:pPr>
            <a:endParaRPr lang="pt-PT" dirty="0"/>
          </a:p>
          <a:p>
            <a:pPr algn="ctr">
              <a:buFont typeface="Arial" pitchFamily="34" charset="0"/>
              <a:buChar char="•"/>
              <a:defRPr/>
            </a:pPr>
            <a:r>
              <a:rPr lang="pt-PT" sz="2400" b="1" dirty="0">
                <a:solidFill>
                  <a:srgbClr val="993300"/>
                </a:solidFill>
              </a:rPr>
              <a:t>Bibliografia</a:t>
            </a:r>
          </a:p>
          <a:p>
            <a:pPr algn="ctr">
              <a:defRPr/>
            </a:pPr>
            <a:r>
              <a:rPr lang="pt-PT" sz="2400" b="1" dirty="0"/>
              <a:t>ou</a:t>
            </a:r>
          </a:p>
          <a:p>
            <a:pPr algn="ctr">
              <a:buFont typeface="Arial" pitchFamily="34" charset="0"/>
              <a:buChar char="•"/>
              <a:defRPr/>
            </a:pPr>
            <a:r>
              <a:rPr lang="pt-PT" sz="2400" b="1" dirty="0">
                <a:solidFill>
                  <a:srgbClr val="993300"/>
                </a:solidFill>
              </a:rPr>
              <a:t>Referências bibliográficas</a:t>
            </a:r>
          </a:p>
          <a:p>
            <a:pPr>
              <a:buFont typeface="Arial" pitchFamily="34" charset="0"/>
              <a:buChar char="•"/>
              <a:defRPr/>
            </a:pPr>
            <a:endParaRPr lang="pt-PT" dirty="0"/>
          </a:p>
          <a:p>
            <a:pPr>
              <a:defRPr/>
            </a:pPr>
            <a:r>
              <a:rPr lang="pt-PT" sz="2400" dirty="0" smtClean="0">
                <a:ln w="0"/>
                <a:effectLst>
                  <a:outerShdw blurRad="38100" dist="19050" dir="2700000" algn="tl" rotWithShape="0">
                    <a:schemeClr val="dk1">
                      <a:alpha val="40000"/>
                    </a:schemeClr>
                  </a:outerShdw>
                </a:effectLst>
              </a:rPr>
              <a:t>Deve </a:t>
            </a:r>
            <a:r>
              <a:rPr lang="pt-PT" sz="2400" dirty="0">
                <a:ln w="0"/>
                <a:effectLst>
                  <a:outerShdw blurRad="38100" dist="19050" dir="2700000" algn="tl" rotWithShape="0">
                    <a:schemeClr val="dk1">
                      <a:alpha val="40000"/>
                    </a:schemeClr>
                  </a:outerShdw>
                </a:effectLst>
              </a:rPr>
              <a:t>vir no final do trabalho e por ordem alfabética.</a:t>
            </a:r>
          </a:p>
        </p:txBody>
      </p:sp>
    </p:spTree>
    <p:extLst>
      <p:ext uri="{BB962C8B-B14F-4D97-AF65-F5344CB8AC3E}">
        <p14:creationId xmlns:p14="http://schemas.microsoft.com/office/powerpoint/2010/main" val="316136613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827584" y="476672"/>
            <a:ext cx="7920880" cy="1384995"/>
          </a:xfrm>
          <a:prstGeom prst="rect">
            <a:avLst/>
          </a:prstGeom>
        </p:spPr>
        <p:txBody>
          <a:bodyPr wrap="square">
            <a:spAutoFit/>
          </a:bodyPr>
          <a:lstStyle/>
          <a:p>
            <a:endParaRPr lang="pt-PT" dirty="0" smtClean="0"/>
          </a:p>
          <a:p>
            <a:r>
              <a:rPr lang="pt-PT" sz="2400" dirty="0">
                <a:ln w="0"/>
                <a:effectLst>
                  <a:outerShdw blurRad="38100" dist="19050" dir="2700000" algn="tl" rotWithShape="0">
                    <a:schemeClr val="dk1">
                      <a:alpha val="40000"/>
                    </a:schemeClr>
                  </a:outerShdw>
                </a:effectLst>
              </a:rPr>
              <a:t>•Sugerimos que organizes a tua bibliografia da seguinte forma:</a:t>
            </a:r>
          </a:p>
          <a:p>
            <a:endParaRPr lang="pt-PT" dirty="0"/>
          </a:p>
          <a:p>
            <a:r>
              <a:rPr lang="pt-PT" sz="2400" b="1" dirty="0" smtClean="0">
                <a:solidFill>
                  <a:srgbClr val="FF0000"/>
                </a:solidFill>
              </a:rPr>
              <a:t>    </a:t>
            </a:r>
            <a:r>
              <a:rPr lang="pt-PT" sz="2400" b="1" dirty="0" smtClean="0">
                <a:solidFill>
                  <a:srgbClr val="FF0000"/>
                </a:solidFill>
                <a:effectLst>
                  <a:outerShdw blurRad="38100" dist="38100" dir="2700000" algn="tl">
                    <a:srgbClr val="000000">
                      <a:alpha val="43137"/>
                    </a:srgbClr>
                  </a:outerShdw>
                </a:effectLst>
              </a:rPr>
              <a:t>ORDEM</a:t>
            </a:r>
            <a:endParaRPr lang="pt-PT" sz="2400" b="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50" t="23221" r="4706" b="17769"/>
          <a:stretch/>
        </p:blipFill>
        <p:spPr bwMode="auto">
          <a:xfrm>
            <a:off x="1403648" y="2132856"/>
            <a:ext cx="696601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ângulo 1"/>
          <p:cNvSpPr/>
          <p:nvPr/>
        </p:nvSpPr>
        <p:spPr>
          <a:xfrm>
            <a:off x="1763688" y="6525344"/>
            <a:ext cx="6840760" cy="215444"/>
          </a:xfrm>
          <a:prstGeom prst="rect">
            <a:avLst/>
          </a:prstGeom>
        </p:spPr>
        <p:txBody>
          <a:bodyPr wrap="square">
            <a:spAutoFit/>
          </a:bodyPr>
          <a:lstStyle/>
          <a:p>
            <a:r>
              <a:rPr lang="vi-VN" sz="800" dirty="0">
                <a:hlinkClick r:id="rId4"/>
              </a:rPr>
              <a:t>https://aevp.net/wordpress/wp-content/uploads/2020/01/apresesentacao_guiao_referê</a:t>
            </a:r>
            <a:r>
              <a:rPr lang="vi-VN" sz="800" dirty="0" smtClean="0">
                <a:hlinkClick r:id="rId4"/>
              </a:rPr>
              <a:t>ncias-bibliográficas.pdf</a:t>
            </a:r>
            <a:r>
              <a:rPr lang="pt-PT" sz="800" dirty="0" smtClean="0"/>
              <a:t> [consultado em 06-05-2024]</a:t>
            </a:r>
            <a:endParaRPr lang="pt-PT" sz="800" dirty="0"/>
          </a:p>
        </p:txBody>
      </p:sp>
    </p:spTree>
    <p:extLst>
      <p:ext uri="{BB962C8B-B14F-4D97-AF65-F5344CB8AC3E}">
        <p14:creationId xmlns:p14="http://schemas.microsoft.com/office/powerpoint/2010/main" val="57085438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rgbClr val="FF3300"/>
                </a:solidFill>
              </a:rPr>
              <a:t>Ordenação</a:t>
            </a:r>
            <a:endParaRPr lang="pt-PT" dirty="0">
              <a:solidFill>
                <a:srgbClr val="FF3300"/>
              </a:solidFill>
            </a:endParaRPr>
          </a:p>
        </p:txBody>
      </p:sp>
      <p:sp>
        <p:nvSpPr>
          <p:cNvPr id="3" name="Marcador de Posição de Conteúdo 2"/>
          <p:cNvSpPr txBox="1">
            <a:spLocks/>
          </p:cNvSpPr>
          <p:nvPr/>
        </p:nvSpPr>
        <p:spPr>
          <a:xfrm>
            <a:off x="651172" y="1556792"/>
            <a:ext cx="8208913" cy="5001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a:t>A lista de referências bibliográficas aparece no final do trabalho.</a:t>
            </a:r>
          </a:p>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a:t>É ordenada alfabeticamente pelo apelido do autor do documento.  </a:t>
            </a:r>
            <a:endParaRPr lang="pt-PT" sz="2200" dirty="0" smtClean="0"/>
          </a:p>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smtClean="0"/>
              <a:t>A </a:t>
            </a:r>
            <a:r>
              <a:rPr lang="pt-PT" sz="2200" dirty="0"/>
              <a:t>alfabetação das referências </a:t>
            </a:r>
            <a:r>
              <a:rPr lang="pt-PT" sz="2200" dirty="0" smtClean="0"/>
              <a:t>bibliográficas </a:t>
            </a:r>
            <a:r>
              <a:rPr lang="pt-PT" sz="2200" dirty="0"/>
              <a:t>faz-se letra a letra.</a:t>
            </a:r>
          </a:p>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smtClean="0"/>
              <a:t>Quando </a:t>
            </a:r>
            <a:r>
              <a:rPr lang="pt-PT" sz="2200" dirty="0"/>
              <a:t>o autor não é identificado o título é o elemento ordenador.</a:t>
            </a:r>
          </a:p>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smtClean="0"/>
              <a:t>Em </a:t>
            </a:r>
            <a:r>
              <a:rPr lang="pt-PT" sz="2200" dirty="0"/>
              <a:t>termos de </a:t>
            </a:r>
            <a:r>
              <a:rPr lang="pt-PT" sz="2200" dirty="0" smtClean="0"/>
              <a:t>disposição </a:t>
            </a:r>
            <a:r>
              <a:rPr lang="pt-PT" sz="2200" dirty="0"/>
              <a:t>gráfica, a primeira linha de cada referência alinha-se à esquerda e as </a:t>
            </a:r>
            <a:r>
              <a:rPr lang="pt-PT" sz="2200" dirty="0" smtClean="0"/>
              <a:t>restantes </a:t>
            </a:r>
            <a:r>
              <a:rPr lang="pt-PT" sz="2200" dirty="0"/>
              <a:t>iniciam-se com avanço à direita.</a:t>
            </a:r>
          </a:p>
          <a:p>
            <a:pPr marL="355600" indent="-177800" algn="just">
              <a:lnSpc>
                <a:spcPct val="110000"/>
              </a:lnSpc>
              <a:spcBef>
                <a:spcPts val="600"/>
              </a:spcBef>
              <a:spcAft>
                <a:spcPts val="600"/>
              </a:spcAft>
              <a:buClr>
                <a:srgbClr val="FF3300"/>
              </a:buClr>
              <a:buSzPct val="80000"/>
              <a:buFont typeface="Wingdings" panose="05000000000000000000" pitchFamily="2" charset="2"/>
              <a:buChar char="§"/>
              <a:defRPr/>
            </a:pPr>
            <a:r>
              <a:rPr lang="pt-PT" sz="2200" dirty="0" smtClean="0"/>
              <a:t>Várias </a:t>
            </a:r>
            <a:r>
              <a:rPr lang="pt-PT" sz="2200" dirty="0"/>
              <a:t>obras de um mesmo autor entram por ordem de ano (primeiro as mais antigas</a:t>
            </a:r>
            <a:r>
              <a:rPr lang="pt-PT" sz="2200" dirty="0" smtClean="0"/>
              <a:t>).</a:t>
            </a:r>
            <a:endParaRPr lang="pt-PT" sz="2400" dirty="0"/>
          </a:p>
          <a:p>
            <a:pPr marL="357188" indent="0" algn="just">
              <a:lnSpc>
                <a:spcPct val="110000"/>
              </a:lnSpc>
              <a:spcBef>
                <a:spcPts val="600"/>
              </a:spcBef>
              <a:spcAft>
                <a:spcPts val="600"/>
              </a:spcAft>
              <a:buClr>
                <a:srgbClr val="481831"/>
              </a:buClr>
              <a:buSzPct val="80000"/>
              <a:buFont typeface="Arial" panose="020B0604020202020204" pitchFamily="34" charset="0"/>
              <a:buNone/>
              <a:defRPr/>
            </a:pPr>
            <a:endParaRPr lang="pt-PT" sz="2200" dirty="0"/>
          </a:p>
        </p:txBody>
      </p:sp>
    </p:spTree>
    <p:extLst>
      <p:ext uri="{BB962C8B-B14F-4D97-AF65-F5344CB8AC3E}">
        <p14:creationId xmlns:p14="http://schemas.microsoft.com/office/powerpoint/2010/main" val="3103759336"/>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246248"/>
            <a:ext cx="7633742" cy="1492132"/>
          </a:xfrm>
        </p:spPr>
        <p:txBody>
          <a:bodyPr>
            <a:normAutofit/>
          </a:bodyPr>
          <a:lstStyle/>
          <a:p>
            <a:r>
              <a:rPr lang="pt-PT" dirty="0" smtClean="0">
                <a:solidFill>
                  <a:srgbClr val="FF3300"/>
                </a:solidFill>
              </a:rPr>
              <a:t>CITAÇÃO – Elaborar uma bibliografia</a:t>
            </a:r>
            <a:endParaRPr lang="pt-PT" dirty="0">
              <a:solidFill>
                <a:srgbClr val="FF3300"/>
              </a:solidFill>
            </a:endParaRPr>
          </a:p>
        </p:txBody>
      </p:sp>
      <p:sp>
        <p:nvSpPr>
          <p:cNvPr id="9" name="CaixaDeTexto 8"/>
          <p:cNvSpPr txBox="1"/>
          <p:nvPr/>
        </p:nvSpPr>
        <p:spPr>
          <a:xfrm>
            <a:off x="704986" y="2174748"/>
            <a:ext cx="8205242" cy="1200329"/>
          </a:xfrm>
          <a:prstGeom prst="rect">
            <a:avLst/>
          </a:prstGeom>
          <a:noFill/>
        </p:spPr>
        <p:txBody>
          <a:bodyPr wrap="square" rtlCol="0">
            <a:spAutoFit/>
          </a:bodyPr>
          <a:lstStyle/>
          <a:p>
            <a:r>
              <a:rPr lang="pt-PT" sz="2600" b="1" dirty="0">
                <a:solidFill>
                  <a:srgbClr val="993300"/>
                </a:solidFill>
                <a:effectLst>
                  <a:outerShdw blurRad="38100" dist="38100" dir="2700000" algn="tl">
                    <a:srgbClr val="000000">
                      <a:alpha val="43137"/>
                    </a:srgbClr>
                  </a:outerShdw>
                </a:effectLst>
              </a:rPr>
              <a:t>ELABORAR UMA REFERÊNCIA BIBLIOGRÁFICA</a:t>
            </a:r>
          </a:p>
          <a:p>
            <a:endParaRPr lang="pt-PT" sz="1000" dirty="0" smtClean="0"/>
          </a:p>
          <a:p>
            <a:pPr algn="ctr"/>
            <a:r>
              <a:rPr lang="pt-PT" sz="3600" b="1" dirty="0">
                <a:ln w="22225">
                  <a:solidFill>
                    <a:schemeClr val="accent2"/>
                  </a:solidFill>
                  <a:prstDash val="solid"/>
                </a:ln>
                <a:solidFill>
                  <a:srgbClr val="FFCC00"/>
                </a:solidFill>
                <a:latin typeface="+mj-lt"/>
                <a:ea typeface="+mj-ea"/>
                <a:cs typeface="+mj-cs"/>
              </a:rPr>
              <a:t>Norma Portuguesa </a:t>
            </a:r>
            <a:r>
              <a:rPr lang="pt-PT" sz="3600" b="1" dirty="0" smtClean="0">
                <a:ln w="22225">
                  <a:solidFill>
                    <a:schemeClr val="accent2"/>
                  </a:solidFill>
                  <a:prstDash val="solid"/>
                </a:ln>
                <a:solidFill>
                  <a:srgbClr val="FFCC00"/>
                </a:solidFill>
                <a:latin typeface="+mj-lt"/>
                <a:ea typeface="+mj-ea"/>
                <a:cs typeface="+mj-cs"/>
              </a:rPr>
              <a:t>405</a:t>
            </a:r>
            <a:endParaRPr lang="pt-PT" sz="3600" b="1" dirty="0">
              <a:ln w="22225">
                <a:solidFill>
                  <a:schemeClr val="accent2"/>
                </a:solidFill>
                <a:prstDash val="solid"/>
              </a:ln>
              <a:solidFill>
                <a:srgbClr val="FFCC00"/>
              </a:solidFill>
              <a:latin typeface="+mj-lt"/>
              <a:ea typeface="+mj-ea"/>
              <a:cs typeface="+mj-cs"/>
            </a:endParaRPr>
          </a:p>
        </p:txBody>
      </p:sp>
      <p:sp>
        <p:nvSpPr>
          <p:cNvPr id="11" name="Rectângulo 10"/>
          <p:cNvSpPr/>
          <p:nvPr/>
        </p:nvSpPr>
        <p:spPr>
          <a:xfrm>
            <a:off x="866750" y="3384561"/>
            <a:ext cx="7881714" cy="1092607"/>
          </a:xfrm>
          <a:prstGeom prst="rect">
            <a:avLst/>
          </a:prstGeom>
        </p:spPr>
        <p:txBody>
          <a:bodyPr wrap="square">
            <a:spAutoFit/>
          </a:bodyPr>
          <a:lstStyle/>
          <a:p>
            <a:pPr indent="87313"/>
            <a:r>
              <a:rPr lang="pt-PT" sz="2800" b="1" dirty="0">
                <a:solidFill>
                  <a:schemeClr val="accent2">
                    <a:lumMod val="50000"/>
                  </a:schemeClr>
                </a:solidFill>
              </a:rPr>
              <a:t>7 elementos essenciais:</a:t>
            </a:r>
          </a:p>
          <a:p>
            <a:pPr indent="542925"/>
            <a:endParaRPr lang="pt-PT" sz="1500" dirty="0" smtClean="0">
              <a:solidFill>
                <a:srgbClr val="0070C0"/>
              </a:solidFill>
            </a:endParaRPr>
          </a:p>
          <a:p>
            <a:pPr algn="ctr"/>
            <a:r>
              <a:rPr lang="pt-PT" sz="2200" dirty="0" smtClean="0"/>
              <a:t>Autor(</a:t>
            </a:r>
            <a:r>
              <a:rPr lang="pt-PT" sz="2200" dirty="0" err="1" smtClean="0"/>
              <a:t>es</a:t>
            </a:r>
            <a:r>
              <a:rPr lang="pt-PT" sz="2200" dirty="0" smtClean="0"/>
              <a:t>) – Título . edição . local : editor , ano de Publicação . ISBN</a:t>
            </a:r>
            <a:endParaRPr lang="pt-PT" sz="2200" dirty="0"/>
          </a:p>
        </p:txBody>
      </p:sp>
      <p:sp>
        <p:nvSpPr>
          <p:cNvPr id="13" name="Rectângulo 12"/>
          <p:cNvSpPr/>
          <p:nvPr/>
        </p:nvSpPr>
        <p:spPr>
          <a:xfrm>
            <a:off x="938758" y="4469350"/>
            <a:ext cx="7737698" cy="1415772"/>
          </a:xfrm>
          <a:prstGeom prst="rect">
            <a:avLst/>
          </a:prstGeom>
        </p:spPr>
        <p:txBody>
          <a:bodyPr wrap="square">
            <a:spAutoFit/>
          </a:bodyPr>
          <a:lstStyle/>
          <a:p>
            <a:r>
              <a:rPr lang="pt-PT" sz="2800" b="1" i="1" dirty="0">
                <a:solidFill>
                  <a:schemeClr val="accent2">
                    <a:lumMod val="50000"/>
                  </a:schemeClr>
                </a:solidFill>
              </a:rPr>
              <a:t>Exemplo:</a:t>
            </a:r>
          </a:p>
          <a:p>
            <a:endParaRPr lang="pt-PT" sz="1500" dirty="0" smtClean="0"/>
          </a:p>
          <a:p>
            <a:r>
              <a:rPr lang="pt-PT" sz="2000" dirty="0" smtClean="0"/>
              <a:t>BELL, </a:t>
            </a:r>
            <a:r>
              <a:rPr lang="pt-PT" sz="2000" dirty="0" err="1" smtClean="0"/>
              <a:t>Judith</a:t>
            </a:r>
            <a:r>
              <a:rPr lang="pt-PT" sz="2000" dirty="0" smtClean="0"/>
              <a:t> – </a:t>
            </a:r>
            <a:r>
              <a:rPr lang="pt-PT" sz="2000" u="sng" dirty="0" smtClean="0"/>
              <a:t>Como realizar um projecto de investigação </a:t>
            </a:r>
            <a:r>
              <a:rPr lang="pt-PT" sz="2000" dirty="0" smtClean="0"/>
              <a:t>. 1ª ed. . Lisboa : </a:t>
            </a:r>
            <a:r>
              <a:rPr lang="pt-PT" sz="2000" dirty="0" err="1" smtClean="0"/>
              <a:t>Gradiva</a:t>
            </a:r>
            <a:r>
              <a:rPr lang="pt-PT" sz="2000" dirty="0" smtClean="0"/>
              <a:t> , 1997 . ISBN 972-662-524-6</a:t>
            </a:r>
            <a:endParaRPr lang="pt-PT" sz="2000" dirty="0"/>
          </a:p>
        </p:txBody>
      </p:sp>
      <p:sp>
        <p:nvSpPr>
          <p:cNvPr id="4" name="Rectângulo 3"/>
          <p:cNvSpPr/>
          <p:nvPr/>
        </p:nvSpPr>
        <p:spPr>
          <a:xfrm>
            <a:off x="938758" y="5805264"/>
            <a:ext cx="7665690" cy="923330"/>
          </a:xfrm>
          <a:prstGeom prst="rect">
            <a:avLst/>
          </a:prstGeom>
        </p:spPr>
        <p:txBody>
          <a:bodyPr wrap="square">
            <a:spAutoFit/>
          </a:bodyPr>
          <a:lstStyle/>
          <a:p>
            <a:pPr algn="just"/>
            <a:r>
              <a:rPr lang="pt-PT" b="1" dirty="0" smtClean="0">
                <a:solidFill>
                  <a:schemeClr val="accent6">
                    <a:lumMod val="75000"/>
                  </a:schemeClr>
                </a:solidFill>
              </a:rPr>
              <a:t>NOTA: </a:t>
            </a:r>
            <a:r>
              <a:rPr lang="pt-PT" dirty="0" smtClean="0">
                <a:solidFill>
                  <a:schemeClr val="accent6">
                    <a:lumMod val="75000"/>
                  </a:schemeClr>
                </a:solidFill>
              </a:rPr>
              <a:t>Existe </a:t>
            </a:r>
            <a:r>
              <a:rPr lang="pt-PT" dirty="0">
                <a:solidFill>
                  <a:schemeClr val="accent6">
                    <a:lumMod val="75000"/>
                  </a:schemeClr>
                </a:solidFill>
              </a:rPr>
              <a:t>a Norma Portuguesa 405, no entanto a maioria das escolas e estabelecimentos de ensino superior exigem as </a:t>
            </a:r>
            <a:r>
              <a:rPr lang="pt-PT" b="1" dirty="0">
                <a:solidFill>
                  <a:schemeClr val="accent6">
                    <a:lumMod val="75000"/>
                  </a:schemeClr>
                </a:solidFill>
              </a:rPr>
              <a:t>regras da APA </a:t>
            </a:r>
            <a:r>
              <a:rPr lang="pt-PT" dirty="0">
                <a:solidFill>
                  <a:schemeClr val="accent6">
                    <a:lumMod val="75000"/>
                  </a:schemeClr>
                </a:solidFill>
              </a:rPr>
              <a:t>que apresentamos nos slides a seguir.</a:t>
            </a:r>
          </a:p>
        </p:txBody>
      </p:sp>
    </p:spTree>
    <p:extLst>
      <p:ext uri="{BB962C8B-B14F-4D97-AF65-F5344CB8AC3E}">
        <p14:creationId xmlns:p14="http://schemas.microsoft.com/office/powerpoint/2010/main" val="877698097"/>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99592" y="548680"/>
            <a:ext cx="7672908" cy="5546937"/>
          </a:xfrm>
          <a:solidFill>
            <a:schemeClr val="accent1">
              <a:lumMod val="40000"/>
              <a:lumOff val="60000"/>
            </a:schemeClr>
          </a:solidFill>
          <a:ln w="76200">
            <a:solidFill>
              <a:schemeClr val="accent1">
                <a:lumMod val="75000"/>
              </a:schemeClr>
            </a:solidFill>
          </a:ln>
        </p:spPr>
        <p:txBody>
          <a:bodyPr>
            <a:normAutofit/>
          </a:bodyPr>
          <a:lstStyle/>
          <a:p>
            <a:pPr marL="0" indent="0">
              <a:buNone/>
            </a:pPr>
            <a:r>
              <a:rPr lang="pt-PT" sz="2800" dirty="0" smtClean="0"/>
              <a:t>	</a:t>
            </a:r>
          </a:p>
          <a:p>
            <a:pPr marL="0" indent="0">
              <a:buNone/>
            </a:pPr>
            <a:r>
              <a:rPr lang="pt-PT" sz="2800" dirty="0"/>
              <a:t>	</a:t>
            </a:r>
            <a:r>
              <a:rPr lang="pt-PT" sz="2600" dirty="0">
                <a:hlinkClick r:id="rId2" action="ppaction://hlinksldjump"/>
              </a:rPr>
              <a:t>1</a:t>
            </a:r>
            <a:r>
              <a:rPr lang="pt-PT" sz="2600" dirty="0" smtClean="0">
                <a:hlinkClick r:id="rId2" action="ppaction://hlinksldjump"/>
              </a:rPr>
              <a:t>. Direitos de Autor</a:t>
            </a:r>
            <a:endParaRPr lang="pt-PT" sz="2600" dirty="0" smtClean="0"/>
          </a:p>
          <a:p>
            <a:pPr marL="0" indent="0">
              <a:buNone/>
            </a:pPr>
            <a:r>
              <a:rPr lang="pt-PT" sz="2600" dirty="0"/>
              <a:t>	</a:t>
            </a:r>
            <a:r>
              <a:rPr lang="pt-PT" sz="2600" dirty="0" smtClean="0">
                <a:hlinkClick r:id="rId3" action="ppaction://hlinksldjump"/>
              </a:rPr>
              <a:t>2. Plágio</a:t>
            </a:r>
            <a:endParaRPr lang="pt-PT" sz="2600" dirty="0" smtClean="0"/>
          </a:p>
          <a:p>
            <a:pPr marL="0" indent="0">
              <a:buNone/>
            </a:pPr>
            <a:r>
              <a:rPr lang="pt-PT" sz="2600" dirty="0"/>
              <a:t>	</a:t>
            </a:r>
            <a:r>
              <a:rPr lang="pt-PT" sz="2600" dirty="0" smtClean="0">
                <a:hlinkClick r:id="rId4" action="ppaction://hlinksldjump"/>
              </a:rPr>
              <a:t>3. Citação e bibliografia</a:t>
            </a:r>
            <a:endParaRPr lang="pt-PT" sz="2600" dirty="0" smtClean="0"/>
          </a:p>
          <a:p>
            <a:pPr marL="0" indent="0">
              <a:buNone/>
            </a:pPr>
            <a:r>
              <a:rPr lang="pt-PT" sz="2600" dirty="0"/>
              <a:t>	</a:t>
            </a:r>
            <a:r>
              <a:rPr lang="pt-PT" sz="2600" dirty="0" smtClean="0">
                <a:hlinkClick r:id="rId5" action="ppaction://hlinksldjump"/>
              </a:rPr>
              <a:t>4. Licenças Creative </a:t>
            </a:r>
            <a:r>
              <a:rPr lang="pt-PT" sz="2600" dirty="0" err="1" smtClean="0">
                <a:hlinkClick r:id="rId5" action="ppaction://hlinksldjump"/>
              </a:rPr>
              <a:t>Commons</a:t>
            </a:r>
            <a:endParaRPr lang="pt-PT" sz="2600" dirty="0" smtClean="0"/>
          </a:p>
          <a:p>
            <a:pPr marL="0" indent="0">
              <a:buNone/>
            </a:pPr>
            <a:r>
              <a:rPr lang="pt-PT" sz="2600" dirty="0"/>
              <a:t>	</a:t>
            </a:r>
            <a:r>
              <a:rPr lang="pt-PT" sz="2600" dirty="0" smtClean="0">
                <a:hlinkClick r:id="rId6" action="ppaction://hlinksldjump"/>
              </a:rPr>
              <a:t>5. Inteligência Artificial Generativa</a:t>
            </a:r>
            <a:endParaRPr lang="pt-PT" sz="2600" dirty="0" smtClean="0"/>
          </a:p>
          <a:p>
            <a:pPr marL="0" indent="0">
              <a:buNone/>
            </a:pPr>
            <a:r>
              <a:rPr lang="pt-PT" sz="2600" dirty="0"/>
              <a:t>	</a:t>
            </a:r>
            <a:r>
              <a:rPr lang="pt-PT" sz="2600" dirty="0" smtClean="0">
                <a:hlinkClick r:id="rId7" action="ppaction://hlinksldjump"/>
              </a:rPr>
              <a:t>6. Regulamento Geral sobre Proteção de Dados</a:t>
            </a:r>
            <a:endParaRPr lang="pt-PT" sz="2600" dirty="0" smtClean="0"/>
          </a:p>
          <a:p>
            <a:pPr marL="0" indent="0">
              <a:buNone/>
            </a:pPr>
            <a:r>
              <a:rPr lang="pt-PT" sz="2600" dirty="0"/>
              <a:t>	</a:t>
            </a:r>
            <a:r>
              <a:rPr lang="pt-PT" sz="2600" dirty="0" smtClean="0">
                <a:hlinkClick r:id="rId8" action="ppaction://hlinksldjump"/>
              </a:rPr>
              <a:t>7. Desafios</a:t>
            </a:r>
            <a:endParaRPr lang="pt-PT" sz="2600" dirty="0" smtClean="0"/>
          </a:p>
          <a:p>
            <a:pPr marL="0" indent="0">
              <a:buNone/>
            </a:pPr>
            <a:r>
              <a:rPr lang="pt-PT" sz="2600" dirty="0"/>
              <a:t>	</a:t>
            </a:r>
            <a:r>
              <a:rPr lang="pt-PT" sz="2600" dirty="0" smtClean="0">
                <a:hlinkClick r:id="rId9" action="ppaction://hlinksldjump"/>
              </a:rPr>
              <a:t>8. Bibliografia/</a:t>
            </a:r>
            <a:r>
              <a:rPr lang="pt-PT" sz="2600" dirty="0" err="1" smtClean="0">
                <a:hlinkClick r:id="rId9" action="ppaction://hlinksldjump"/>
              </a:rPr>
              <a:t>Webgrafia</a:t>
            </a:r>
            <a:endParaRPr lang="pt-PT" sz="2600" dirty="0" smtClean="0"/>
          </a:p>
          <a:p>
            <a:pPr marL="0" indent="0">
              <a:buNone/>
            </a:pPr>
            <a:endParaRPr lang="pt-PT" sz="3600" dirty="0"/>
          </a:p>
        </p:txBody>
      </p:sp>
    </p:spTree>
    <p:extLst>
      <p:ext uri="{BB962C8B-B14F-4D97-AF65-F5344CB8AC3E}">
        <p14:creationId xmlns:p14="http://schemas.microsoft.com/office/powerpoint/2010/main" val="95115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smtClean="0">
                <a:solidFill>
                  <a:srgbClr val="FF3300"/>
                </a:solidFill>
              </a:rPr>
              <a:t>Como citar? Elaborar uma bibliografia</a:t>
            </a:r>
            <a:endParaRPr lang="pt-PT" dirty="0">
              <a:solidFill>
                <a:srgbClr val="FF3300"/>
              </a:solidFill>
            </a:endParaRPr>
          </a:p>
        </p:txBody>
      </p:sp>
      <p:sp>
        <p:nvSpPr>
          <p:cNvPr id="3" name="CaixaDeTexto 2"/>
          <p:cNvSpPr txBox="1"/>
          <p:nvPr/>
        </p:nvSpPr>
        <p:spPr>
          <a:xfrm>
            <a:off x="938758" y="2534126"/>
            <a:ext cx="7633742" cy="1477328"/>
          </a:xfrm>
          <a:prstGeom prst="rect">
            <a:avLst/>
          </a:prstGeom>
          <a:noFill/>
        </p:spPr>
        <p:txBody>
          <a:bodyPr wrap="square" rtlCol="0">
            <a:spAutoFit/>
          </a:bodyPr>
          <a:lstStyle/>
          <a:p>
            <a:r>
              <a:rPr lang="pt-PT" sz="2600" b="1" dirty="0">
                <a:solidFill>
                  <a:srgbClr val="993300"/>
                </a:solidFill>
                <a:effectLst>
                  <a:outerShdw blurRad="38100" dist="38100" dir="2700000" algn="tl">
                    <a:srgbClr val="000000">
                      <a:alpha val="43137"/>
                    </a:srgbClr>
                  </a:outerShdw>
                </a:effectLst>
              </a:rPr>
              <a:t>ELABORAR UMA CITAÇÃO BIBLIOGRÁFICA</a:t>
            </a:r>
          </a:p>
          <a:p>
            <a:endParaRPr lang="pt-PT" sz="1000" dirty="0" smtClean="0"/>
          </a:p>
          <a:p>
            <a:pPr algn="ctr"/>
            <a:r>
              <a:rPr lang="pt-PT" sz="5400" b="1" dirty="0">
                <a:ln w="22225">
                  <a:solidFill>
                    <a:schemeClr val="accent2"/>
                  </a:solidFill>
                  <a:prstDash val="solid"/>
                </a:ln>
                <a:solidFill>
                  <a:srgbClr val="FFCC00"/>
                </a:solidFill>
                <a:latin typeface="+mj-lt"/>
                <a:ea typeface="+mj-ea"/>
                <a:cs typeface="+mj-cs"/>
              </a:rPr>
              <a:t>APA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974" y="4011454"/>
            <a:ext cx="250931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ângulo 3"/>
          <p:cNvSpPr/>
          <p:nvPr/>
        </p:nvSpPr>
        <p:spPr>
          <a:xfrm>
            <a:off x="1259632" y="5373216"/>
            <a:ext cx="7128792" cy="923330"/>
          </a:xfrm>
          <a:prstGeom prst="rect">
            <a:avLst/>
          </a:prstGeom>
        </p:spPr>
        <p:txBody>
          <a:bodyPr wrap="square">
            <a:spAutoFit/>
          </a:bodyPr>
          <a:lstStyle/>
          <a:p>
            <a:pPr algn="just"/>
            <a:r>
              <a:rPr lang="pt-PT" dirty="0"/>
              <a:t>O estilo APA (</a:t>
            </a:r>
            <a:r>
              <a:rPr lang="pt-PT" dirty="0" err="1"/>
              <a:t>American</a:t>
            </a:r>
            <a:r>
              <a:rPr lang="pt-PT" dirty="0"/>
              <a:t> </a:t>
            </a:r>
            <a:r>
              <a:rPr lang="pt-PT" dirty="0" err="1"/>
              <a:t>Psychological</a:t>
            </a:r>
            <a:r>
              <a:rPr lang="pt-PT" dirty="0"/>
              <a:t> </a:t>
            </a:r>
            <a:r>
              <a:rPr lang="pt-PT" dirty="0" err="1"/>
              <a:t>Association</a:t>
            </a:r>
            <a:r>
              <a:rPr lang="pt-PT" dirty="0"/>
              <a:t>) é um sistema internacional de citação autor-data aplicado na área das Ciências Sociais e Humanas</a:t>
            </a:r>
            <a:r>
              <a:rPr lang="pt-PT" dirty="0" smtClean="0"/>
              <a:t>. É a mais usada na educação.</a:t>
            </a:r>
            <a:endParaRPr lang="pt-PT" dirty="0"/>
          </a:p>
        </p:txBody>
      </p:sp>
    </p:spTree>
    <p:extLst>
      <p:ext uri="{BB962C8B-B14F-4D97-AF65-F5344CB8AC3E}">
        <p14:creationId xmlns:p14="http://schemas.microsoft.com/office/powerpoint/2010/main" val="14581471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827584" y="404664"/>
            <a:ext cx="7571184" cy="1200329"/>
          </a:xfrm>
          <a:prstGeom prst="rect">
            <a:avLst/>
          </a:prstGeom>
        </p:spPr>
        <p:txBody>
          <a:bodyPr wrap="square">
            <a:spAutoFit/>
          </a:bodyPr>
          <a:lstStyle/>
          <a:p>
            <a:r>
              <a:rPr lang="pt-PT" sz="2600" b="1" dirty="0" smtClean="0">
                <a:solidFill>
                  <a:srgbClr val="993300"/>
                </a:solidFill>
                <a:effectLst>
                  <a:outerShdw blurRad="38100" dist="38100" dir="2700000" algn="tl">
                    <a:srgbClr val="000000">
                      <a:alpha val="43137"/>
                    </a:srgbClr>
                  </a:outerShdw>
                </a:effectLst>
              </a:rPr>
              <a:t>MONOGRAFIA – LIVRO DE UM AUTOR:</a:t>
            </a:r>
          </a:p>
          <a:p>
            <a:pPr algn="ctr"/>
            <a:endParaRPr lang="pt-PT" sz="600" dirty="0"/>
          </a:p>
          <a:p>
            <a:r>
              <a:rPr lang="pt-PT" sz="2200" dirty="0"/>
              <a:t>Apelido</a:t>
            </a:r>
            <a:r>
              <a:rPr lang="pt-PT" sz="2200" dirty="0" smtClean="0"/>
              <a:t>, Nome </a:t>
            </a:r>
            <a:r>
              <a:rPr lang="pt-PT" sz="2200" dirty="0"/>
              <a:t>(data). </a:t>
            </a:r>
            <a:r>
              <a:rPr lang="pt-PT" sz="2200" dirty="0">
                <a:solidFill>
                  <a:srgbClr val="FF3300"/>
                </a:solidFill>
              </a:rPr>
              <a:t>Título em itálico </a:t>
            </a:r>
            <a:r>
              <a:rPr lang="pt-PT" sz="2200" dirty="0"/>
              <a:t>(nº edição</a:t>
            </a:r>
            <a:r>
              <a:rPr lang="pt-PT" sz="2200" dirty="0" smtClean="0"/>
              <a:t>). Editor</a:t>
            </a:r>
            <a:endParaRPr lang="pt-PT" sz="2200" dirty="0"/>
          </a:p>
          <a:p>
            <a:r>
              <a:rPr lang="pt-PT" dirty="0">
                <a:solidFill>
                  <a:srgbClr val="0070C0"/>
                </a:solidFill>
              </a:rPr>
              <a:t>                                                                 </a:t>
            </a:r>
          </a:p>
        </p:txBody>
      </p:sp>
      <p:sp>
        <p:nvSpPr>
          <p:cNvPr id="4" name="Marcador de Posição de Conteúdo 7"/>
          <p:cNvSpPr txBox="1">
            <a:spLocks/>
          </p:cNvSpPr>
          <p:nvPr/>
        </p:nvSpPr>
        <p:spPr bwMode="auto">
          <a:xfrm>
            <a:off x="884942" y="1216827"/>
            <a:ext cx="8023178" cy="158916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PT"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PT"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eaLnBrk="1" fontAlgn="auto" hangingPunct="1">
              <a:spcAft>
                <a:spcPts val="0"/>
              </a:spcAft>
              <a:buNone/>
              <a:defRPr/>
            </a:pPr>
            <a:r>
              <a:rPr lang="pt-PT" sz="8000" b="1" i="1" dirty="0">
                <a:solidFill>
                  <a:schemeClr val="accent2">
                    <a:lumMod val="50000"/>
                  </a:schemeClr>
                </a:solidFill>
              </a:rPr>
              <a:t>Exemplo:</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pt-PT" sz="8000" dirty="0" smtClean="0"/>
              <a:t>Reis</a:t>
            </a:r>
            <a:r>
              <a:rPr lang="pt-PT" sz="8000" dirty="0"/>
              <a:t>, Carlos (2001). </a:t>
            </a:r>
            <a:r>
              <a:rPr lang="pt-PT" sz="8000" i="1" dirty="0">
                <a:solidFill>
                  <a:srgbClr val="FF3300"/>
                </a:solidFill>
              </a:rPr>
              <a:t>O conhecimento da literatura: introdução aos </a:t>
            </a:r>
            <a:endParaRPr lang="pt-PT" sz="8000" i="1" dirty="0" smtClean="0">
              <a:solidFill>
                <a:srgbClr val="FF3300"/>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pt-PT" sz="8000" i="1" dirty="0" smtClean="0">
                <a:solidFill>
                  <a:srgbClr val="FF3300"/>
                </a:solidFill>
              </a:rPr>
              <a:t>estudos </a:t>
            </a:r>
            <a:r>
              <a:rPr lang="pt-PT" sz="8000" i="1" dirty="0">
                <a:solidFill>
                  <a:srgbClr val="FF3300"/>
                </a:solidFill>
              </a:rPr>
              <a:t>literários </a:t>
            </a:r>
            <a:r>
              <a:rPr lang="pt-PT" sz="8000" dirty="0"/>
              <a:t>(2ª ed). </a:t>
            </a:r>
            <a:r>
              <a:rPr lang="pt-PT" sz="8000" dirty="0" smtClean="0"/>
              <a:t> Almedina</a:t>
            </a:r>
            <a:endParaRPr lang="pt-PT" sz="8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t-PT" sz="3200" b="0" i="0" u="none" strike="noStrike" kern="1200" cap="none" spc="0" normalizeH="0" baseline="0" noProof="0" dirty="0" smtClean="0">
                <a:ln>
                  <a:noFill/>
                </a:ln>
                <a:solidFill>
                  <a:srgbClr val="0070C0"/>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Marcador de Posição de Conteúdo 7"/>
          <p:cNvSpPr txBox="1">
            <a:spLocks/>
          </p:cNvSpPr>
          <p:nvPr/>
        </p:nvSpPr>
        <p:spPr>
          <a:xfrm>
            <a:off x="884943" y="2798985"/>
            <a:ext cx="8023178" cy="247687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charset="0"/>
              <a:buNone/>
            </a:pPr>
            <a:endParaRPr lang="pt-PT" dirty="0" smtClean="0"/>
          </a:p>
          <a:p>
            <a:pPr marL="0" indent="0">
              <a:buFont typeface="Arial" charset="0"/>
              <a:buNone/>
            </a:pPr>
            <a:r>
              <a:rPr lang="pt-PT" sz="2600" b="1" dirty="0">
                <a:solidFill>
                  <a:srgbClr val="993300"/>
                </a:solidFill>
                <a:effectLst>
                  <a:outerShdw blurRad="38100" dist="38100" dir="2700000" algn="tl">
                    <a:srgbClr val="000000">
                      <a:alpha val="43137"/>
                    </a:srgbClr>
                  </a:outerShdw>
                </a:effectLst>
              </a:rPr>
              <a:t>MONOGRAFIA – LIVRO DE </a:t>
            </a:r>
            <a:r>
              <a:rPr lang="pt-PT" sz="2600" b="1" dirty="0" smtClean="0">
                <a:solidFill>
                  <a:srgbClr val="993300"/>
                </a:solidFill>
                <a:effectLst>
                  <a:outerShdw blurRad="38100" dist="38100" dir="2700000" algn="tl">
                    <a:srgbClr val="000000">
                      <a:alpha val="43137"/>
                    </a:srgbClr>
                  </a:outerShdw>
                </a:effectLst>
              </a:rPr>
              <a:t>1 A 5 AUTORES</a:t>
            </a:r>
            <a:r>
              <a:rPr lang="pt-PT" sz="2600" b="1" dirty="0">
                <a:solidFill>
                  <a:srgbClr val="993300"/>
                </a:solidFill>
                <a:effectLst>
                  <a:outerShdw blurRad="38100" dist="38100" dir="2700000" algn="tl">
                    <a:srgbClr val="000000">
                      <a:alpha val="43137"/>
                    </a:srgbClr>
                  </a:outerShdw>
                </a:effectLst>
              </a:rPr>
              <a:t>:</a:t>
            </a:r>
          </a:p>
          <a:p>
            <a:pPr marL="0" lvl="0" indent="0" algn="just" fontAlgn="base">
              <a:spcBef>
                <a:spcPct val="20000"/>
              </a:spcBef>
              <a:spcAft>
                <a:spcPct val="0"/>
              </a:spcAft>
              <a:buClrTx/>
              <a:buSzTx/>
              <a:buNone/>
            </a:pPr>
            <a:r>
              <a:rPr lang="pt-PT" sz="2200" dirty="0" smtClean="0"/>
              <a:t>Apelido, Nome </a:t>
            </a:r>
            <a:r>
              <a:rPr lang="pt-PT" sz="2200" dirty="0"/>
              <a:t>e Apelido, Nome (data). </a:t>
            </a:r>
            <a:r>
              <a:rPr lang="pt-PT" sz="2200" i="1" dirty="0">
                <a:solidFill>
                  <a:srgbClr val="FF3300"/>
                </a:solidFill>
              </a:rPr>
              <a:t>Título em itálico </a:t>
            </a:r>
            <a:r>
              <a:rPr lang="pt-PT" sz="2200" dirty="0"/>
              <a:t>(nº edição). </a:t>
            </a:r>
            <a:r>
              <a:rPr lang="pt-PT" sz="2200" dirty="0" smtClean="0"/>
              <a:t>Editor</a:t>
            </a:r>
          </a:p>
          <a:p>
            <a:pPr marL="0" lvl="0" indent="0" fontAlgn="base">
              <a:spcBef>
                <a:spcPct val="20000"/>
              </a:spcBef>
              <a:spcAft>
                <a:spcPct val="0"/>
              </a:spcAft>
              <a:buClrTx/>
              <a:buSzTx/>
              <a:buNone/>
            </a:pPr>
            <a:endParaRPr lang="pt-PT" sz="600" dirty="0"/>
          </a:p>
          <a:p>
            <a:pPr marL="342900" lvl="0" indent="-342900" fontAlgn="base">
              <a:spcBef>
                <a:spcPct val="20000"/>
              </a:spcBef>
              <a:spcAft>
                <a:spcPct val="0"/>
              </a:spcAft>
              <a:buClrTx/>
              <a:buSzTx/>
              <a:buNone/>
            </a:pPr>
            <a:r>
              <a:rPr lang="pt-PT" sz="2000" b="1" i="1" dirty="0">
                <a:solidFill>
                  <a:schemeClr val="accent2">
                    <a:lumMod val="50000"/>
                  </a:schemeClr>
                </a:solidFill>
              </a:rPr>
              <a:t>Exemplo:</a:t>
            </a:r>
          </a:p>
          <a:p>
            <a:pPr marL="0" indent="0" algn="just" fontAlgn="base">
              <a:spcBef>
                <a:spcPct val="20000"/>
              </a:spcBef>
              <a:spcAft>
                <a:spcPct val="0"/>
              </a:spcAft>
              <a:buClrTx/>
              <a:buSzTx/>
              <a:buNone/>
            </a:pPr>
            <a:r>
              <a:rPr lang="pt-PT" sz="2000" dirty="0" smtClean="0"/>
              <a:t>Oliveira</a:t>
            </a:r>
            <a:r>
              <a:rPr lang="pt-PT" sz="2000" dirty="0"/>
              <a:t>, Rui e Junqueira, Sónia Gonçalves (2016). </a:t>
            </a:r>
            <a:r>
              <a:rPr lang="pt-PT" sz="2000" i="1" dirty="0">
                <a:solidFill>
                  <a:srgbClr val="FF3300"/>
                </a:solidFill>
              </a:rPr>
              <a:t>Pratica e aprende gramática</a:t>
            </a:r>
            <a:r>
              <a:rPr lang="pt-PT" sz="2000" dirty="0"/>
              <a:t>. </a:t>
            </a:r>
            <a:r>
              <a:rPr lang="pt-PT" sz="2000" dirty="0" smtClean="0"/>
              <a:t>Porto </a:t>
            </a:r>
            <a:r>
              <a:rPr lang="pt-PT" sz="2000" dirty="0"/>
              <a:t>Editora</a:t>
            </a:r>
          </a:p>
          <a:p>
            <a:pPr marL="342900" lvl="0" indent="-342900" fontAlgn="base">
              <a:spcBef>
                <a:spcPct val="20000"/>
              </a:spcBef>
              <a:spcAft>
                <a:spcPct val="0"/>
              </a:spcAft>
              <a:buClrTx/>
              <a:buSzTx/>
              <a:buNone/>
            </a:pPr>
            <a:r>
              <a:rPr lang="pt-PT" sz="3200" dirty="0">
                <a:solidFill>
                  <a:srgbClr val="0070C0"/>
                </a:solidFill>
                <a:latin typeface="Calibri"/>
              </a:rPr>
              <a:t>  </a:t>
            </a:r>
            <a:r>
              <a:rPr lang="pt-PT" sz="3200" dirty="0" smtClean="0">
                <a:solidFill>
                  <a:srgbClr val="0070C0"/>
                </a:solidFill>
                <a:latin typeface="Calibri"/>
              </a:rPr>
              <a:t>                                                             </a:t>
            </a:r>
          </a:p>
          <a:p>
            <a:pPr marL="342900" lvl="0" indent="-342900" fontAlgn="base">
              <a:spcBef>
                <a:spcPct val="20000"/>
              </a:spcBef>
              <a:spcAft>
                <a:spcPct val="0"/>
              </a:spcAft>
              <a:buClrTx/>
              <a:buSzTx/>
              <a:buNone/>
            </a:pPr>
            <a:r>
              <a:rPr lang="pt-PT" sz="3200" dirty="0" smtClean="0">
                <a:solidFill>
                  <a:srgbClr val="0070C0"/>
                </a:solidFill>
                <a:latin typeface="Calibri"/>
              </a:rPr>
              <a:t>      </a:t>
            </a:r>
            <a:endParaRPr lang="pt-PT" sz="3200" dirty="0" smtClean="0">
              <a:solidFill>
                <a:prstClr val="black"/>
              </a:solidFill>
              <a:latin typeface="Calibri"/>
            </a:endParaRPr>
          </a:p>
          <a:p>
            <a:pPr>
              <a:buFont typeface="Arial" charset="0"/>
              <a:buNone/>
            </a:pPr>
            <a:endParaRPr lang="pt-PT" dirty="0" smtClean="0"/>
          </a:p>
          <a:p>
            <a:endParaRPr lang="pt-PT" dirty="0" smtClean="0"/>
          </a:p>
        </p:txBody>
      </p:sp>
    </p:spTree>
    <p:extLst>
      <p:ext uri="{BB962C8B-B14F-4D97-AF65-F5344CB8AC3E}">
        <p14:creationId xmlns:p14="http://schemas.microsoft.com/office/powerpoint/2010/main" val="2247660905"/>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7"/>
          <p:cNvSpPr txBox="1">
            <a:spLocks/>
          </p:cNvSpPr>
          <p:nvPr/>
        </p:nvSpPr>
        <p:spPr>
          <a:xfrm>
            <a:off x="692943" y="-171400"/>
            <a:ext cx="7867624" cy="247687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charset="0"/>
              <a:buNone/>
            </a:pPr>
            <a:endParaRPr lang="pt-PT" dirty="0" smtClean="0"/>
          </a:p>
          <a:p>
            <a:pPr marL="0" indent="0" algn="just">
              <a:buFont typeface="Arial" charset="0"/>
              <a:buNone/>
            </a:pPr>
            <a:r>
              <a:rPr lang="pt-PT" sz="2600" b="1" dirty="0">
                <a:solidFill>
                  <a:srgbClr val="993300"/>
                </a:solidFill>
                <a:effectLst>
                  <a:outerShdw blurRad="38100" dist="38100" dir="2700000" algn="tl">
                    <a:srgbClr val="000000">
                      <a:alpha val="43137"/>
                    </a:srgbClr>
                  </a:outerShdw>
                </a:effectLst>
              </a:rPr>
              <a:t>MONOGRAFIA – </a:t>
            </a:r>
            <a:r>
              <a:rPr lang="pt-PT" sz="2600" b="1" dirty="0" smtClean="0">
                <a:solidFill>
                  <a:srgbClr val="993300"/>
                </a:solidFill>
                <a:effectLst>
                  <a:outerShdw blurRad="38100" dist="38100" dir="2700000" algn="tl">
                    <a:srgbClr val="000000">
                      <a:alpha val="43137"/>
                    </a:srgbClr>
                  </a:outerShdw>
                </a:effectLst>
              </a:rPr>
              <a:t>LIVRO DE 6 OU MAIS AUTORES:</a:t>
            </a:r>
          </a:p>
          <a:p>
            <a:pPr marL="0" indent="0">
              <a:buFont typeface="Arial" charset="0"/>
              <a:buNone/>
            </a:pPr>
            <a:endParaRPr lang="pt-PT" sz="1500" b="1" dirty="0" smtClean="0">
              <a:solidFill>
                <a:srgbClr val="993300"/>
              </a:solidFill>
            </a:endParaRPr>
          </a:p>
          <a:p>
            <a:pPr marL="0" lvl="0" indent="0" algn="just" fontAlgn="base">
              <a:spcBef>
                <a:spcPct val="20000"/>
              </a:spcBef>
              <a:spcAft>
                <a:spcPct val="0"/>
              </a:spcAft>
              <a:buClrTx/>
              <a:buSzTx/>
              <a:buNone/>
            </a:pPr>
            <a:r>
              <a:rPr lang="pt-PT" sz="2200" dirty="0" smtClean="0"/>
              <a:t>Apelido</a:t>
            </a:r>
            <a:r>
              <a:rPr lang="pt-PT" sz="2200" dirty="0"/>
              <a:t>, Nome </a:t>
            </a:r>
            <a:r>
              <a:rPr lang="pt-PT" sz="2200" dirty="0" err="1">
                <a:solidFill>
                  <a:srgbClr val="C00000"/>
                </a:solidFill>
              </a:rPr>
              <a:t>et</a:t>
            </a:r>
            <a:r>
              <a:rPr lang="pt-PT" sz="2200" dirty="0">
                <a:solidFill>
                  <a:srgbClr val="C00000"/>
                </a:solidFill>
              </a:rPr>
              <a:t> al. </a:t>
            </a:r>
            <a:r>
              <a:rPr lang="pt-PT" sz="2200" dirty="0"/>
              <a:t>(data). </a:t>
            </a:r>
            <a:r>
              <a:rPr lang="pt-PT" sz="2200" i="1" dirty="0">
                <a:solidFill>
                  <a:srgbClr val="FF3300"/>
                </a:solidFill>
              </a:rPr>
              <a:t>Título em itálico </a:t>
            </a:r>
            <a:r>
              <a:rPr lang="pt-PT" sz="2200" dirty="0"/>
              <a:t>(nº edição). Local: </a:t>
            </a:r>
            <a:r>
              <a:rPr lang="pt-PT" sz="2200" dirty="0" smtClean="0"/>
              <a:t>Editor</a:t>
            </a:r>
          </a:p>
          <a:p>
            <a:pPr marL="0" lvl="0" indent="0" algn="just" fontAlgn="base">
              <a:spcBef>
                <a:spcPct val="20000"/>
              </a:spcBef>
              <a:spcAft>
                <a:spcPct val="0"/>
              </a:spcAft>
              <a:buClrTx/>
              <a:buSzTx/>
              <a:buNone/>
            </a:pPr>
            <a:r>
              <a:rPr lang="pt-PT" sz="2000" dirty="0" smtClean="0">
                <a:solidFill>
                  <a:srgbClr val="C00000"/>
                </a:solidFill>
              </a:rPr>
              <a:t>     </a:t>
            </a:r>
            <a:r>
              <a:rPr lang="pt-PT" sz="2000" dirty="0" err="1" smtClean="0">
                <a:solidFill>
                  <a:srgbClr val="C00000"/>
                </a:solidFill>
              </a:rPr>
              <a:t>Et</a:t>
            </a:r>
            <a:r>
              <a:rPr lang="pt-PT" sz="2000" dirty="0" smtClean="0">
                <a:solidFill>
                  <a:srgbClr val="C00000"/>
                </a:solidFill>
              </a:rPr>
              <a:t> </a:t>
            </a:r>
            <a:r>
              <a:rPr lang="pt-PT" sz="2000" dirty="0">
                <a:solidFill>
                  <a:srgbClr val="C00000"/>
                </a:solidFill>
              </a:rPr>
              <a:t>al </a:t>
            </a:r>
            <a:r>
              <a:rPr lang="pt-PT" sz="2000" dirty="0"/>
              <a:t>é a abreviatura da expressão latina “</a:t>
            </a:r>
            <a:r>
              <a:rPr lang="pt-PT" sz="2000" dirty="0" err="1"/>
              <a:t>et</a:t>
            </a:r>
            <a:r>
              <a:rPr lang="pt-PT" sz="2000" dirty="0"/>
              <a:t> </a:t>
            </a:r>
            <a:r>
              <a:rPr lang="pt-PT" sz="2000" dirty="0" err="1"/>
              <a:t>alli</a:t>
            </a:r>
            <a:r>
              <a:rPr lang="pt-PT" sz="2000" dirty="0"/>
              <a:t>” que significa “outros”.</a:t>
            </a:r>
          </a:p>
          <a:p>
            <a:pPr marL="0" lvl="0" indent="0" fontAlgn="base">
              <a:spcBef>
                <a:spcPct val="20000"/>
              </a:spcBef>
              <a:spcAft>
                <a:spcPct val="0"/>
              </a:spcAft>
              <a:buClrTx/>
              <a:buSzTx/>
              <a:buNone/>
            </a:pPr>
            <a:endParaRPr lang="pt-PT" sz="600" dirty="0"/>
          </a:p>
          <a:p>
            <a:pPr marL="342900" lvl="0" indent="-342900" fontAlgn="base">
              <a:spcBef>
                <a:spcPct val="20000"/>
              </a:spcBef>
              <a:spcAft>
                <a:spcPct val="0"/>
              </a:spcAft>
              <a:buClrTx/>
              <a:buSzTx/>
              <a:buNone/>
            </a:pPr>
            <a:r>
              <a:rPr lang="pt-PT" sz="3200" dirty="0" smtClean="0">
                <a:solidFill>
                  <a:srgbClr val="0070C0"/>
                </a:solidFill>
                <a:latin typeface="Calibri"/>
              </a:rPr>
              <a:t>                                                               </a:t>
            </a:r>
          </a:p>
          <a:p>
            <a:pPr marL="342900" lvl="0" indent="-342900" fontAlgn="base">
              <a:spcBef>
                <a:spcPct val="20000"/>
              </a:spcBef>
              <a:spcAft>
                <a:spcPct val="0"/>
              </a:spcAft>
              <a:buClrTx/>
              <a:buSzTx/>
              <a:buNone/>
            </a:pPr>
            <a:r>
              <a:rPr lang="pt-PT" sz="3200" dirty="0" smtClean="0">
                <a:solidFill>
                  <a:srgbClr val="0070C0"/>
                </a:solidFill>
                <a:latin typeface="Calibri"/>
              </a:rPr>
              <a:t>      </a:t>
            </a:r>
            <a:endParaRPr lang="pt-PT" sz="3200" dirty="0" smtClean="0">
              <a:solidFill>
                <a:prstClr val="black"/>
              </a:solidFill>
              <a:latin typeface="Calibri"/>
            </a:endParaRPr>
          </a:p>
          <a:p>
            <a:pPr>
              <a:buFont typeface="Arial" charset="0"/>
              <a:buNone/>
            </a:pPr>
            <a:endParaRPr lang="pt-PT" dirty="0" smtClean="0"/>
          </a:p>
          <a:p>
            <a:endParaRPr lang="pt-PT" dirty="0" smtClean="0"/>
          </a:p>
        </p:txBody>
      </p:sp>
      <p:sp>
        <p:nvSpPr>
          <p:cNvPr id="6" name="Rectângulo 2"/>
          <p:cNvSpPr/>
          <p:nvPr/>
        </p:nvSpPr>
        <p:spPr>
          <a:xfrm>
            <a:off x="692943" y="2996952"/>
            <a:ext cx="8136904" cy="3600986"/>
          </a:xfrm>
          <a:prstGeom prst="rect">
            <a:avLst/>
          </a:prstGeom>
        </p:spPr>
        <p:txBody>
          <a:bodyPr wrap="square">
            <a:spAutoFit/>
          </a:bodyPr>
          <a:lstStyle/>
          <a:p>
            <a:pPr algn="just">
              <a:spcBef>
                <a:spcPts val="700"/>
              </a:spcBef>
              <a:buClr>
                <a:schemeClr val="accent2"/>
              </a:buClr>
              <a:buSzPct val="60000"/>
            </a:pPr>
            <a:r>
              <a:rPr lang="pt-PT" sz="2600" b="1" dirty="0">
                <a:solidFill>
                  <a:srgbClr val="993300"/>
                </a:solidFill>
                <a:effectLst>
                  <a:outerShdw blurRad="38100" dist="38100" dir="2700000" algn="tl">
                    <a:srgbClr val="000000">
                      <a:alpha val="43137"/>
                    </a:srgbClr>
                  </a:outerShdw>
                </a:effectLst>
              </a:rPr>
              <a:t>MONOGRAFIA – LIVRO DE UMA INSTITUIÇÃO/ COLETIVIDADE:</a:t>
            </a:r>
          </a:p>
          <a:p>
            <a:pPr algn="ctr"/>
            <a:endParaRPr lang="pt-PT" sz="600" dirty="0"/>
          </a:p>
          <a:p>
            <a:pPr algn="just"/>
            <a:r>
              <a:rPr lang="pt-PT" sz="2200" dirty="0"/>
              <a:t>Nome da coletividade(data). </a:t>
            </a:r>
            <a:r>
              <a:rPr lang="pt-PT" sz="2200" i="1" dirty="0">
                <a:solidFill>
                  <a:srgbClr val="FF3300"/>
                </a:solidFill>
              </a:rPr>
              <a:t>Título em itálico </a:t>
            </a:r>
            <a:r>
              <a:rPr lang="pt-PT" sz="2200" dirty="0"/>
              <a:t>(nº edição). </a:t>
            </a:r>
            <a:r>
              <a:rPr lang="pt-PT" sz="2200" dirty="0" smtClean="0"/>
              <a:t>Editor</a:t>
            </a:r>
            <a:endParaRPr lang="pt-PT" sz="2200" dirty="0"/>
          </a:p>
          <a:p>
            <a:pPr lvl="0"/>
            <a:endParaRPr lang="pt-PT" sz="2000" b="1" i="1" dirty="0" smtClean="0">
              <a:solidFill>
                <a:schemeClr val="accent2">
                  <a:lumMod val="50000"/>
                </a:schemeClr>
              </a:solidFill>
            </a:endParaRPr>
          </a:p>
          <a:p>
            <a:pPr lvl="0"/>
            <a:r>
              <a:rPr lang="pt-PT" sz="2000" b="1" i="1" dirty="0" smtClean="0">
                <a:solidFill>
                  <a:schemeClr val="accent2">
                    <a:lumMod val="50000"/>
                  </a:schemeClr>
                </a:solidFill>
              </a:rPr>
              <a:t>Exemplo</a:t>
            </a:r>
            <a:r>
              <a:rPr lang="pt-PT" sz="2000" b="1" i="1" dirty="0">
                <a:solidFill>
                  <a:schemeClr val="accent2">
                    <a:lumMod val="50000"/>
                  </a:schemeClr>
                </a:solidFill>
              </a:rPr>
              <a:t>:</a:t>
            </a:r>
          </a:p>
          <a:p>
            <a:pPr algn="just"/>
            <a:r>
              <a:rPr lang="pt-PT" sz="2000" dirty="0" smtClean="0"/>
              <a:t>Instituto </a:t>
            </a:r>
            <a:r>
              <a:rPr lang="pt-PT" sz="2000" dirty="0"/>
              <a:t>Nacional de Estatística (2002). </a:t>
            </a:r>
            <a:r>
              <a:rPr lang="pt-PT" sz="2200" i="1" dirty="0">
                <a:solidFill>
                  <a:srgbClr val="FF3300"/>
                </a:solidFill>
              </a:rPr>
              <a:t>Atlas das cidades e de Portugal: 2002. </a:t>
            </a:r>
            <a:r>
              <a:rPr lang="pt-PT" sz="2000" dirty="0" smtClean="0"/>
              <a:t>Autor</a:t>
            </a:r>
          </a:p>
          <a:p>
            <a:endParaRPr lang="pt-PT" sz="2000" dirty="0"/>
          </a:p>
          <a:p>
            <a:pPr marL="363538" algn="just"/>
            <a:r>
              <a:rPr lang="pt-PT" sz="2000" dirty="0">
                <a:solidFill>
                  <a:srgbClr val="C00000"/>
                </a:solidFill>
              </a:rPr>
              <a:t>Nota: </a:t>
            </a:r>
            <a:r>
              <a:rPr lang="pt-PT" sz="2000" dirty="0"/>
              <a:t>sempre que o editor seja o mesmo que o autor, após o local de edição e dos 2 pontos, deverá colocar-se “Autor”.</a:t>
            </a:r>
          </a:p>
        </p:txBody>
      </p:sp>
    </p:spTree>
    <p:extLst>
      <p:ext uri="{BB962C8B-B14F-4D97-AF65-F5344CB8AC3E}">
        <p14:creationId xmlns:p14="http://schemas.microsoft.com/office/powerpoint/2010/main" val="3276147655"/>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888887" y="332656"/>
            <a:ext cx="7551712" cy="2492990"/>
          </a:xfrm>
          <a:prstGeom prst="rect">
            <a:avLst/>
          </a:prstGeom>
        </p:spPr>
        <p:txBody>
          <a:bodyPr wrap="square">
            <a:spAutoFit/>
          </a:bodyPr>
          <a:lstStyle/>
          <a:p>
            <a:r>
              <a:rPr lang="pt-PT" sz="2600" b="1" dirty="0" smtClean="0">
                <a:solidFill>
                  <a:srgbClr val="993300"/>
                </a:solidFill>
                <a:effectLst>
                  <a:outerShdw blurRad="38100" dist="38100" dir="2700000" algn="tl">
                    <a:srgbClr val="000000">
                      <a:alpha val="43137"/>
                    </a:srgbClr>
                  </a:outerShdw>
                </a:effectLst>
              </a:rPr>
              <a:t>PUBLICAÇÕES EM SÉRIE</a:t>
            </a:r>
          </a:p>
          <a:p>
            <a:endParaRPr lang="pt-PT" sz="2600" b="1" dirty="0" smtClean="0">
              <a:solidFill>
                <a:srgbClr val="993300"/>
              </a:solidFill>
            </a:endParaRPr>
          </a:p>
          <a:p>
            <a:pPr algn="ctr"/>
            <a:r>
              <a:rPr lang="pt-PT" sz="2400" b="1" dirty="0" smtClean="0">
                <a:solidFill>
                  <a:srgbClr val="FF3300"/>
                </a:solidFill>
                <a:effectLst>
                  <a:outerShdw blurRad="38100" dist="38100" dir="2700000" algn="tl">
                    <a:srgbClr val="000000">
                      <a:alpha val="43137"/>
                    </a:srgbClr>
                  </a:outerShdw>
                </a:effectLst>
              </a:rPr>
              <a:t>ARTIGO CIENTÍFICO</a:t>
            </a:r>
          </a:p>
          <a:p>
            <a:pPr algn="ctr"/>
            <a:endParaRPr lang="pt-PT" b="1" dirty="0" smtClean="0">
              <a:solidFill>
                <a:srgbClr val="FF3300"/>
              </a:solidFill>
            </a:endParaRPr>
          </a:p>
          <a:p>
            <a:pPr algn="just"/>
            <a:r>
              <a:rPr lang="pt-PT" sz="2200" dirty="0" smtClean="0"/>
              <a:t>Apelido</a:t>
            </a:r>
            <a:r>
              <a:rPr lang="pt-PT" sz="2200" dirty="0"/>
              <a:t>, Nome (data). Título. </a:t>
            </a:r>
            <a:r>
              <a:rPr lang="pt-PT" sz="2200" i="1" dirty="0">
                <a:solidFill>
                  <a:srgbClr val="FF3300"/>
                </a:solidFill>
              </a:rPr>
              <a:t>Nome revista em itálico</a:t>
            </a:r>
            <a:r>
              <a:rPr lang="pt-PT" sz="2200" dirty="0"/>
              <a:t>, nº, p. (página) ou pp. 1-23</a:t>
            </a:r>
          </a:p>
          <a:p>
            <a:r>
              <a:rPr lang="pt-PT" dirty="0">
                <a:solidFill>
                  <a:srgbClr val="0070C0"/>
                </a:solidFill>
              </a:rPr>
              <a:t>                                                </a:t>
            </a:r>
            <a:endParaRPr lang="pt-PT" dirty="0">
              <a:solidFill>
                <a:srgbClr val="993300"/>
              </a:solidFill>
            </a:endParaRPr>
          </a:p>
        </p:txBody>
      </p:sp>
      <p:sp>
        <p:nvSpPr>
          <p:cNvPr id="4" name="Rectângulo 3"/>
          <p:cNvSpPr/>
          <p:nvPr/>
        </p:nvSpPr>
        <p:spPr>
          <a:xfrm>
            <a:off x="888887" y="2564904"/>
            <a:ext cx="7632848" cy="1015663"/>
          </a:xfrm>
          <a:prstGeom prst="rect">
            <a:avLst/>
          </a:prstGeom>
        </p:spPr>
        <p:txBody>
          <a:bodyPr wrap="square">
            <a:spAutoFit/>
          </a:bodyPr>
          <a:lstStyle/>
          <a:p>
            <a:pPr lvl="0"/>
            <a:r>
              <a:rPr lang="pt-PT" sz="2000" b="1" i="1" dirty="0">
                <a:solidFill>
                  <a:schemeClr val="accent2">
                    <a:lumMod val="50000"/>
                  </a:schemeClr>
                </a:solidFill>
              </a:rPr>
              <a:t>Exemplo:</a:t>
            </a:r>
          </a:p>
          <a:p>
            <a:pPr algn="just"/>
            <a:r>
              <a:rPr lang="pt-PT" sz="2000" dirty="0" smtClean="0"/>
              <a:t>Gaspar</a:t>
            </a:r>
            <a:r>
              <a:rPr lang="pt-PT" sz="2000" dirty="0"/>
              <a:t>, T. (2007). Eficiência e equidade nos sistemas europeus de educação e formação. </a:t>
            </a:r>
            <a:r>
              <a:rPr lang="pt-PT" sz="2000" i="1" dirty="0" err="1">
                <a:solidFill>
                  <a:srgbClr val="FF3300"/>
                </a:solidFill>
              </a:rPr>
              <a:t>Noesis</a:t>
            </a:r>
            <a:r>
              <a:rPr lang="pt-PT" sz="2000" dirty="0"/>
              <a:t>, 71, pp. 14-15</a:t>
            </a:r>
          </a:p>
        </p:txBody>
      </p:sp>
      <p:sp>
        <p:nvSpPr>
          <p:cNvPr id="5" name="Rectângulo 2"/>
          <p:cNvSpPr/>
          <p:nvPr/>
        </p:nvSpPr>
        <p:spPr>
          <a:xfrm>
            <a:off x="897767" y="3715616"/>
            <a:ext cx="8064896" cy="2554545"/>
          </a:xfrm>
          <a:prstGeom prst="rect">
            <a:avLst/>
          </a:prstGeom>
        </p:spPr>
        <p:txBody>
          <a:bodyPr wrap="square">
            <a:spAutoFit/>
          </a:bodyPr>
          <a:lstStyle/>
          <a:p>
            <a:pPr algn="ctr"/>
            <a:endParaRPr lang="pt-PT" b="1" dirty="0" smtClean="0">
              <a:solidFill>
                <a:srgbClr val="FF0000"/>
              </a:solidFill>
            </a:endParaRPr>
          </a:p>
          <a:p>
            <a:pPr algn="ctr"/>
            <a:r>
              <a:rPr lang="pt-PT" sz="2400" b="1" dirty="0" smtClean="0">
                <a:solidFill>
                  <a:srgbClr val="FF3300"/>
                </a:solidFill>
                <a:effectLst>
                  <a:outerShdw blurRad="38100" dist="38100" dir="2700000" algn="tl">
                    <a:srgbClr val="000000">
                      <a:alpha val="43137"/>
                    </a:srgbClr>
                  </a:outerShdw>
                </a:effectLst>
              </a:rPr>
              <a:t>ARTIGO NÃO CIENTÍFICO</a:t>
            </a:r>
          </a:p>
          <a:p>
            <a:pPr algn="ctr"/>
            <a:endParaRPr lang="pt-PT" b="1" dirty="0">
              <a:solidFill>
                <a:srgbClr val="FF3300"/>
              </a:solidFill>
            </a:endParaRPr>
          </a:p>
          <a:p>
            <a:pPr algn="just"/>
            <a:r>
              <a:rPr lang="pt-PT" sz="2200" dirty="0"/>
              <a:t>Título. (data = </a:t>
            </a:r>
            <a:r>
              <a:rPr lang="pt-PT" sz="2200" dirty="0" err="1"/>
              <a:t>ano+dia</a:t>
            </a:r>
            <a:r>
              <a:rPr lang="pt-PT" sz="2200" dirty="0"/>
              <a:t>). </a:t>
            </a:r>
            <a:r>
              <a:rPr lang="pt-PT" sz="2200" i="1" dirty="0">
                <a:solidFill>
                  <a:srgbClr val="FF3300"/>
                </a:solidFill>
              </a:rPr>
              <a:t>Nome jornal em itálico</a:t>
            </a:r>
            <a:r>
              <a:rPr lang="pt-PT" sz="2200" dirty="0" smtClean="0"/>
              <a:t>, </a:t>
            </a:r>
            <a:r>
              <a:rPr lang="pt-PT" sz="2200" dirty="0"/>
              <a:t>p. (página) ou pp. 1-23</a:t>
            </a:r>
          </a:p>
          <a:p>
            <a:endParaRPr lang="pt-PT" dirty="0"/>
          </a:p>
          <a:p>
            <a:pPr lvl="0"/>
            <a:r>
              <a:rPr lang="pt-PT" sz="2000" b="1" i="1" dirty="0">
                <a:solidFill>
                  <a:schemeClr val="accent2">
                    <a:lumMod val="50000"/>
                  </a:schemeClr>
                </a:solidFill>
              </a:rPr>
              <a:t>Exemplo:</a:t>
            </a:r>
          </a:p>
          <a:p>
            <a:pPr algn="just"/>
            <a:r>
              <a:rPr lang="pt-PT" sz="2000" dirty="0" smtClean="0"/>
              <a:t>Asteroide </a:t>
            </a:r>
            <a:r>
              <a:rPr lang="pt-PT" sz="2000" dirty="0"/>
              <a:t>próximo da Terra expele meteoritos.(2008, 20 novembro) </a:t>
            </a:r>
            <a:r>
              <a:rPr lang="pt-PT" sz="2000" i="1" dirty="0"/>
              <a:t>Diário de Notícias</a:t>
            </a:r>
            <a:r>
              <a:rPr lang="pt-PT" sz="2000" dirty="0"/>
              <a:t>, p. 30</a:t>
            </a:r>
          </a:p>
        </p:txBody>
      </p:sp>
    </p:spTree>
    <p:extLst>
      <p:ext uri="{BB962C8B-B14F-4D97-AF65-F5344CB8AC3E}">
        <p14:creationId xmlns:p14="http://schemas.microsoft.com/office/powerpoint/2010/main" val="4140597033"/>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971600" y="260648"/>
            <a:ext cx="7488832" cy="2554545"/>
          </a:xfrm>
          <a:prstGeom prst="rect">
            <a:avLst/>
          </a:prstGeom>
        </p:spPr>
        <p:txBody>
          <a:bodyPr wrap="square">
            <a:spAutoFit/>
          </a:bodyPr>
          <a:lstStyle/>
          <a:p>
            <a:r>
              <a:rPr lang="pt-PT" dirty="0" smtClean="0"/>
              <a:t> </a:t>
            </a:r>
            <a:r>
              <a:rPr lang="pt-PT" sz="2600" b="1" dirty="0" smtClean="0">
                <a:solidFill>
                  <a:srgbClr val="993300"/>
                </a:solidFill>
              </a:rPr>
              <a:t>DOCUMENTOS ELETRÓNICOS</a:t>
            </a:r>
          </a:p>
          <a:p>
            <a:endParaRPr lang="pt-PT" dirty="0" smtClean="0"/>
          </a:p>
          <a:p>
            <a:r>
              <a:rPr lang="pt-PT" dirty="0" smtClean="0"/>
              <a:t>                              </a:t>
            </a:r>
            <a:r>
              <a:rPr lang="pt-PT" b="1" dirty="0">
                <a:solidFill>
                  <a:schemeClr val="accent6">
                    <a:lumMod val="75000"/>
                  </a:schemeClr>
                </a:solidFill>
              </a:rPr>
              <a:t>Autor </a:t>
            </a:r>
            <a:r>
              <a:rPr lang="pt-PT" b="1" dirty="0" smtClean="0">
                <a:solidFill>
                  <a:schemeClr val="accent6">
                    <a:lumMod val="75000"/>
                  </a:schemeClr>
                </a:solidFill>
              </a:rPr>
              <a:t>coletividade</a:t>
            </a:r>
          </a:p>
          <a:p>
            <a:endParaRPr lang="pt-PT" b="1" dirty="0">
              <a:solidFill>
                <a:schemeClr val="accent6">
                  <a:lumMod val="75000"/>
                </a:schemeClr>
              </a:solidFill>
            </a:endParaRPr>
          </a:p>
          <a:p>
            <a:pPr algn="just"/>
            <a:r>
              <a:rPr lang="pt-PT" sz="2000" dirty="0"/>
              <a:t>Escola Superior de Educação de Coimbra (2012). </a:t>
            </a:r>
            <a:r>
              <a:rPr lang="pt-PT" sz="2000" i="1" dirty="0"/>
              <a:t>Referências e citações bibliográficas. APA</a:t>
            </a:r>
            <a:r>
              <a:rPr lang="pt-PT" sz="2000" dirty="0"/>
              <a:t>. </a:t>
            </a:r>
            <a:endParaRPr lang="pt-PT" sz="2000" dirty="0" smtClean="0"/>
          </a:p>
          <a:p>
            <a:pPr algn="just"/>
            <a:r>
              <a:rPr lang="pt-PT" sz="2000" dirty="0" smtClean="0">
                <a:solidFill>
                  <a:srgbClr val="FF3300"/>
                </a:solidFill>
              </a:rPr>
              <a:t>Disponível</a:t>
            </a:r>
            <a:r>
              <a:rPr lang="pt-PT" sz="2000" dirty="0">
                <a:solidFill>
                  <a:srgbClr val="FF3300"/>
                </a:solidFill>
              </a:rPr>
              <a:t>/ acedido em 12 de outubro de 2020 em: </a:t>
            </a:r>
          </a:p>
          <a:p>
            <a:r>
              <a:rPr lang="pt-PT" sz="2000" dirty="0">
                <a:solidFill>
                  <a:srgbClr val="FF0000"/>
                </a:solidFill>
                <a:hlinkClick r:id="rId2"/>
              </a:rPr>
              <a:t>https://www.esec.pt/pagina/cdi/ficheiros/docs/APA_6th.pdf</a:t>
            </a:r>
            <a:endParaRPr lang="pt-PT" sz="2000" dirty="0">
              <a:solidFill>
                <a:srgbClr val="FF0000"/>
              </a:solidFill>
            </a:endParaRPr>
          </a:p>
        </p:txBody>
      </p:sp>
      <p:sp>
        <p:nvSpPr>
          <p:cNvPr id="4" name="Rectângulo 3"/>
          <p:cNvSpPr/>
          <p:nvPr/>
        </p:nvSpPr>
        <p:spPr>
          <a:xfrm>
            <a:off x="971600" y="3717032"/>
            <a:ext cx="7848872" cy="2185214"/>
          </a:xfrm>
          <a:prstGeom prst="rect">
            <a:avLst/>
          </a:prstGeom>
        </p:spPr>
        <p:txBody>
          <a:bodyPr wrap="square">
            <a:spAutoFit/>
          </a:bodyPr>
          <a:lstStyle/>
          <a:p>
            <a:r>
              <a:rPr lang="pt-PT" sz="2600" b="1" dirty="0">
                <a:solidFill>
                  <a:srgbClr val="993300"/>
                </a:solidFill>
              </a:rPr>
              <a:t>DOCUMENTO COM UM OU MAIS AUTORES</a:t>
            </a:r>
          </a:p>
          <a:p>
            <a:endParaRPr lang="pt-PT" sz="1200" dirty="0" smtClean="0"/>
          </a:p>
          <a:p>
            <a:pPr algn="just"/>
            <a:r>
              <a:rPr lang="pt-PT" sz="2000" dirty="0" smtClean="0"/>
              <a:t>Correia</a:t>
            </a:r>
            <a:r>
              <a:rPr lang="pt-PT" sz="2000" dirty="0"/>
              <a:t>, Paula (2007). </a:t>
            </a:r>
            <a:r>
              <a:rPr lang="pt-PT" sz="2000" i="1" dirty="0"/>
              <a:t>Guia para a elaboração de referências bibliográficas</a:t>
            </a:r>
            <a:r>
              <a:rPr lang="pt-PT" sz="2000" dirty="0" smtClean="0"/>
              <a:t>.</a:t>
            </a:r>
          </a:p>
          <a:p>
            <a:pPr algn="just"/>
            <a:r>
              <a:rPr lang="pt-PT" sz="2000" dirty="0" smtClean="0">
                <a:solidFill>
                  <a:srgbClr val="FF3300"/>
                </a:solidFill>
              </a:rPr>
              <a:t>Disponível </a:t>
            </a:r>
            <a:r>
              <a:rPr lang="pt-PT" sz="2000" dirty="0">
                <a:solidFill>
                  <a:srgbClr val="FF3300"/>
                </a:solidFill>
              </a:rPr>
              <a:t>em 12 de outubro de 2020 em:</a:t>
            </a:r>
            <a:r>
              <a:rPr lang="pt-PT" sz="2000" dirty="0"/>
              <a:t> </a:t>
            </a:r>
          </a:p>
          <a:p>
            <a:r>
              <a:rPr lang="pt-PT" sz="2000" dirty="0">
                <a:hlinkClick r:id="rId3"/>
              </a:rPr>
              <a:t>https://www.yumpu.com/pt/document/read/13756979/guia-para-a-elaboracao-de-referencias-bibliograficas-rbe</a:t>
            </a:r>
            <a:endParaRPr lang="pt-PT" sz="2000" dirty="0"/>
          </a:p>
          <a:p>
            <a:endParaRPr lang="pt-PT" dirty="0"/>
          </a:p>
        </p:txBody>
      </p:sp>
    </p:spTree>
    <p:extLst>
      <p:ext uri="{BB962C8B-B14F-4D97-AF65-F5344CB8AC3E}">
        <p14:creationId xmlns:p14="http://schemas.microsoft.com/office/powerpoint/2010/main" val="36258085"/>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37245" y="332656"/>
            <a:ext cx="7920880" cy="492443"/>
          </a:xfrm>
          <a:prstGeom prst="rect">
            <a:avLst/>
          </a:prstGeom>
          <a:noFill/>
        </p:spPr>
        <p:txBody>
          <a:bodyPr wrap="square" rtlCol="0">
            <a:spAutoFit/>
          </a:bodyPr>
          <a:lstStyle/>
          <a:p>
            <a:r>
              <a:rPr lang="pt-PT" sz="2600" b="1" dirty="0" smtClean="0">
                <a:solidFill>
                  <a:srgbClr val="993300"/>
                </a:solidFill>
                <a:effectLst>
                  <a:outerShdw blurRad="38100" dist="38100" dir="2700000" algn="tl">
                    <a:srgbClr val="000000">
                      <a:alpha val="43137"/>
                    </a:srgbClr>
                  </a:outerShdw>
                </a:effectLst>
              </a:rPr>
              <a:t>VÍDEOS, MÚSICAS… PÁGINA WEB…IMAGENS</a:t>
            </a:r>
            <a:endParaRPr lang="pt-PT" sz="2600" b="1" dirty="0">
              <a:solidFill>
                <a:srgbClr val="9933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55" t="20633" r="5072" b="23732"/>
          <a:stretch/>
        </p:blipFill>
        <p:spPr bwMode="auto">
          <a:xfrm>
            <a:off x="2627784" y="3717032"/>
            <a:ext cx="5688632" cy="278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885" t="21899" r="4594" b="16051"/>
          <a:stretch/>
        </p:blipFill>
        <p:spPr bwMode="auto">
          <a:xfrm>
            <a:off x="837245" y="1013904"/>
            <a:ext cx="5433784" cy="297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ângulo 1"/>
          <p:cNvSpPr/>
          <p:nvPr/>
        </p:nvSpPr>
        <p:spPr>
          <a:xfrm>
            <a:off x="2339752" y="6633646"/>
            <a:ext cx="6559569" cy="215444"/>
          </a:xfrm>
          <a:prstGeom prst="rect">
            <a:avLst/>
          </a:prstGeom>
        </p:spPr>
        <p:txBody>
          <a:bodyPr wrap="square">
            <a:spAutoFit/>
          </a:bodyPr>
          <a:lstStyle/>
          <a:p>
            <a:r>
              <a:rPr lang="vi-VN" sz="800" dirty="0">
                <a:hlinkClick r:id="rId5"/>
              </a:rPr>
              <a:t>https://aevp.net/wordpress/wp-content/uploads/2020/01/apresesentacao_guiao_referê</a:t>
            </a:r>
            <a:r>
              <a:rPr lang="vi-VN" sz="800" dirty="0" smtClean="0">
                <a:hlinkClick r:id="rId5"/>
              </a:rPr>
              <a:t>ncias-bibliográficas.pdf</a:t>
            </a:r>
            <a:r>
              <a:rPr lang="pt-PT" sz="800" dirty="0" smtClean="0"/>
              <a:t> [consultado em 06-05-2024]</a:t>
            </a:r>
            <a:endParaRPr lang="pt-PT" sz="800" dirty="0"/>
          </a:p>
        </p:txBody>
      </p:sp>
    </p:spTree>
    <p:extLst>
      <p:ext uri="{BB962C8B-B14F-4D97-AF65-F5344CB8AC3E}">
        <p14:creationId xmlns:p14="http://schemas.microsoft.com/office/powerpoint/2010/main" val="2564873614"/>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a:t>licenças Creative Commons</a:t>
            </a:r>
          </a:p>
        </p:txBody>
      </p:sp>
      <p:sp>
        <p:nvSpPr>
          <p:cNvPr id="3" name="Rectângulo 2"/>
          <p:cNvSpPr/>
          <p:nvPr/>
        </p:nvSpPr>
        <p:spPr>
          <a:xfrm>
            <a:off x="683568" y="5949280"/>
            <a:ext cx="8136904" cy="492443"/>
          </a:xfrm>
          <a:prstGeom prst="rect">
            <a:avLst/>
          </a:prstGeom>
        </p:spPr>
        <p:txBody>
          <a:bodyPr wrap="square">
            <a:spAutoFit/>
          </a:bodyPr>
          <a:lstStyle/>
          <a:p>
            <a:r>
              <a:rPr lang="pt-PT" dirty="0" smtClean="0"/>
              <a:t>Toda a </a:t>
            </a:r>
            <a:r>
              <a:rPr lang="pt-PT" dirty="0"/>
              <a:t>informação </a:t>
            </a:r>
            <a:r>
              <a:rPr lang="pt-PT" dirty="0" smtClean="0"/>
              <a:t>que segue sobre esta temática foi consultada em </a:t>
            </a:r>
            <a:r>
              <a:rPr lang="pt-PT" dirty="0" err="1" smtClean="0"/>
              <a:t>SeguraNet</a:t>
            </a:r>
            <a:r>
              <a:rPr lang="pt-PT" dirty="0" smtClean="0"/>
              <a:t>. </a:t>
            </a:r>
            <a:r>
              <a:rPr lang="pt-PT" sz="800" dirty="0" smtClean="0">
                <a:hlinkClick r:id="rId2"/>
              </a:rPr>
              <a:t>https</a:t>
            </a:r>
            <a:r>
              <a:rPr lang="pt-PT" sz="800" dirty="0">
                <a:hlinkClick r:id="rId2"/>
              </a:rPr>
              <a:t>://cctic.ese.ipsantarem.pt/jogos/licencas-creative-commons-3o-ciclo-conteudo-2</a:t>
            </a:r>
            <a:r>
              <a:rPr lang="pt-PT" sz="800" dirty="0" smtClean="0">
                <a:hlinkClick r:id="rId2"/>
              </a:rPr>
              <a:t>/</a:t>
            </a:r>
            <a:r>
              <a:rPr lang="pt-PT" sz="800" dirty="0" smtClean="0"/>
              <a:t> [consultado em 06-05-2024]</a:t>
            </a:r>
            <a:endParaRPr lang="pt-PT" sz="800" dirty="0"/>
          </a:p>
        </p:txBody>
      </p:sp>
    </p:spTree>
    <p:extLst>
      <p:ext uri="{BB962C8B-B14F-4D97-AF65-F5344CB8AC3E}">
        <p14:creationId xmlns:p14="http://schemas.microsoft.com/office/powerpoint/2010/main" val="365930736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1442694"/>
          </a:xfrm>
        </p:spPr>
        <p:style>
          <a:lnRef idx="0">
            <a:schemeClr val="accent1"/>
          </a:lnRef>
          <a:fillRef idx="3">
            <a:schemeClr val="accent1"/>
          </a:fillRef>
          <a:effectRef idx="3">
            <a:schemeClr val="accent1"/>
          </a:effectRef>
          <a:fontRef idx="minor">
            <a:schemeClr val="lt1"/>
          </a:fontRef>
        </p:style>
        <p:txBody>
          <a:bodyPr>
            <a:noAutofit/>
          </a:bodyPr>
          <a:lstStyle/>
          <a:p>
            <a:r>
              <a:rPr lang="pt-PT" sz="4800" dirty="0">
                <a:solidFill>
                  <a:srgbClr val="FF3300"/>
                </a:solidFill>
                <a:latin typeface="+mj-lt"/>
                <a:ea typeface="+mj-ea"/>
                <a:cs typeface="+mj-cs"/>
              </a:rPr>
              <a:t>O que são as licenças Creative Commons?</a:t>
            </a:r>
          </a:p>
        </p:txBody>
      </p:sp>
      <p:sp>
        <p:nvSpPr>
          <p:cNvPr id="8" name="Rectângulo 4"/>
          <p:cNvSpPr/>
          <p:nvPr/>
        </p:nvSpPr>
        <p:spPr>
          <a:xfrm>
            <a:off x="920030" y="1988840"/>
            <a:ext cx="7652470" cy="415498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a:ln w="0"/>
                <a:solidFill>
                  <a:schemeClr val="tx1"/>
                </a:solidFill>
              </a:rPr>
              <a:t>As licenças Creative Commons surgiram porque a legislação de proteção dos direitos de autor é rígida, levantando obstáculos a quem quer ceder as suas criações e utilizar as de outros que também as pretendam partilhar. </a:t>
            </a:r>
            <a:endParaRPr lang="pt-PT" sz="2400" dirty="0" smtClean="0">
              <a:ln w="0"/>
              <a:solidFill>
                <a:schemeClr val="tx1"/>
              </a:solidFill>
            </a:endParaRPr>
          </a:p>
          <a:p>
            <a:pPr algn="just"/>
            <a:endParaRPr lang="pt-PT" sz="2400" dirty="0">
              <a:ln w="0"/>
              <a:solidFill>
                <a:schemeClr val="tx1"/>
              </a:solidFill>
            </a:endParaRPr>
          </a:p>
          <a:p>
            <a:pPr algn="just"/>
            <a:r>
              <a:rPr lang="pt-PT" sz="2400" dirty="0">
                <a:ln w="0"/>
                <a:solidFill>
                  <a:schemeClr val="tx1"/>
                </a:solidFill>
              </a:rPr>
              <a:t>Qualquer autor pode licenciar as suas criações com este tipo de licenças, permitindo, deste modo, a utilização das suas obras por terceiros, sem que estes infrinjam as leis de proteção da propriedade intelectual. As licenças Creative Commons podem ser aplicadas, por exemplo,  a livros, filmes, músicas, artigos, fotografias, blogs e websites.</a:t>
            </a:r>
            <a:endParaRPr lang="pt-PT" sz="2400" dirty="0" smtClean="0">
              <a:ln w="0"/>
              <a:solidFill>
                <a:schemeClr val="tx1"/>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836712"/>
            <a:ext cx="831726" cy="831726"/>
          </a:xfrm>
          <a:prstGeom prst="rect">
            <a:avLst/>
          </a:prstGeom>
        </p:spPr>
      </p:pic>
    </p:spTree>
    <p:extLst>
      <p:ext uri="{BB962C8B-B14F-4D97-AF65-F5344CB8AC3E}">
        <p14:creationId xmlns:p14="http://schemas.microsoft.com/office/powerpoint/2010/main" val="1700209683"/>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1442694"/>
          </a:xfrm>
        </p:spPr>
        <p:style>
          <a:lnRef idx="0">
            <a:schemeClr val="accent1"/>
          </a:lnRef>
          <a:fillRef idx="3">
            <a:schemeClr val="accent1"/>
          </a:fillRef>
          <a:effectRef idx="3">
            <a:schemeClr val="accent1"/>
          </a:effectRef>
          <a:fontRef idx="minor">
            <a:schemeClr val="lt1"/>
          </a:fontRef>
        </p:style>
        <p:txBody>
          <a:bodyPr>
            <a:noAutofit/>
          </a:bodyPr>
          <a:lstStyle/>
          <a:p>
            <a:r>
              <a:rPr lang="pt-PT" sz="4400" dirty="0">
                <a:solidFill>
                  <a:srgbClr val="FF3300"/>
                </a:solidFill>
                <a:latin typeface="+mj-lt"/>
                <a:ea typeface="+mj-ea"/>
                <a:cs typeface="+mj-cs"/>
              </a:rPr>
              <a:t>Como se definem as licenças Creative Commons?</a:t>
            </a:r>
          </a:p>
        </p:txBody>
      </p:sp>
      <p:sp>
        <p:nvSpPr>
          <p:cNvPr id="8" name="Rectângulo 4"/>
          <p:cNvSpPr/>
          <p:nvPr/>
        </p:nvSpPr>
        <p:spPr>
          <a:xfrm>
            <a:off x="920030" y="1916832"/>
            <a:ext cx="7652470" cy="489364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a:ln w="0"/>
                <a:solidFill>
                  <a:schemeClr val="tx1"/>
                </a:solidFill>
              </a:rPr>
              <a:t>Imagina que um fotógrafo quer atribuir uma licença Creative Commons às suas obras. Será que ele estará interessado que qualquer pessoa use as suas obras sem o citar? Que as modifique? Que as use para ganhar dinheiro? Que as distribua sem uma licença igual à que ele usou?</a:t>
            </a:r>
          </a:p>
          <a:p>
            <a:pPr algn="just"/>
            <a:endParaRPr lang="pt-PT" sz="2400" dirty="0">
              <a:ln w="0"/>
              <a:solidFill>
                <a:schemeClr val="tx1"/>
              </a:solidFill>
            </a:endParaRPr>
          </a:p>
          <a:p>
            <a:pPr algn="just"/>
            <a:r>
              <a:rPr lang="pt-PT" sz="2400" dirty="0">
                <a:ln w="0"/>
                <a:solidFill>
                  <a:schemeClr val="tx1"/>
                </a:solidFill>
              </a:rPr>
              <a:t>É por isso que as licenças Creative Commons têm em consideração quatro condições sobre as quais os autores se pronunciam relativamente à forma como as suas obras podem ser usadas.</a:t>
            </a:r>
          </a:p>
          <a:p>
            <a:pPr algn="just"/>
            <a:endParaRPr lang="pt-PT" sz="2400" dirty="0">
              <a:ln w="0"/>
              <a:solidFill>
                <a:schemeClr val="tx1"/>
              </a:solidFill>
            </a:endParaRPr>
          </a:p>
          <a:p>
            <a:pPr algn="just"/>
            <a:r>
              <a:rPr lang="pt-PT" sz="2400" dirty="0">
                <a:ln w="0"/>
                <a:solidFill>
                  <a:schemeClr val="tx1"/>
                </a:solidFill>
              </a:rPr>
              <a:t>Da combinação dessas condições, resultam seis tipos de licenças Creative Commons.</a:t>
            </a:r>
            <a:endParaRPr lang="pt-PT" sz="2400" dirty="0" smtClean="0">
              <a:ln w="0"/>
              <a:solidFill>
                <a:schemeClr val="tx1"/>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983167"/>
            <a:ext cx="831726" cy="831726"/>
          </a:xfrm>
          <a:prstGeom prst="rect">
            <a:avLst/>
          </a:prstGeom>
        </p:spPr>
      </p:pic>
    </p:spTree>
    <p:extLst>
      <p:ext uri="{BB962C8B-B14F-4D97-AF65-F5344CB8AC3E}">
        <p14:creationId xmlns:p14="http://schemas.microsoft.com/office/powerpoint/2010/main" val="13386310"/>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95838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pt-PT" sz="3000" dirty="0">
                <a:solidFill>
                  <a:srgbClr val="FF3300"/>
                </a:solidFill>
                <a:latin typeface="+mj-lt"/>
                <a:ea typeface="+mj-ea"/>
                <a:cs typeface="+mj-cs"/>
              </a:rPr>
              <a:t>Quais são as quatro condições sobre as quais o autor se pronuncia</a:t>
            </a:r>
            <a:r>
              <a:rPr lang="pt-PT" sz="3000" dirty="0" smtClean="0">
                <a:solidFill>
                  <a:srgbClr val="FF3300"/>
                </a:solidFill>
                <a:latin typeface="+mj-lt"/>
                <a:ea typeface="+mj-ea"/>
                <a:cs typeface="+mj-cs"/>
              </a:rPr>
              <a:t>? </a:t>
            </a:r>
            <a:endParaRPr lang="pt-PT" sz="3000" dirty="0">
              <a:solidFill>
                <a:srgbClr val="FF3300"/>
              </a:solidFill>
              <a:latin typeface="+mj-lt"/>
              <a:ea typeface="+mj-ea"/>
              <a:cs typeface="+mj-cs"/>
            </a:endParaRPr>
          </a:p>
        </p:txBody>
      </p:sp>
      <p:sp>
        <p:nvSpPr>
          <p:cNvPr id="8" name="Rectângulo 4"/>
          <p:cNvSpPr/>
          <p:nvPr/>
        </p:nvSpPr>
        <p:spPr>
          <a:xfrm>
            <a:off x="920030" y="1484784"/>
            <a:ext cx="7652470" cy="489364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a:ln w="0"/>
                <a:solidFill>
                  <a:schemeClr val="tx1"/>
                </a:solidFill>
                <a:effectLst>
                  <a:outerShdw blurRad="38100" dist="19050" dir="2700000" algn="tl" rotWithShape="0">
                    <a:schemeClr val="dk1">
                      <a:alpha val="40000"/>
                    </a:schemeClr>
                  </a:outerShdw>
                </a:effectLst>
              </a:rPr>
              <a:t>O quadro seguinte apresenta as quatro condições e os respetivos símbolos e siglas</a:t>
            </a:r>
            <a:r>
              <a:rPr lang="pt-PT" sz="2400" dirty="0" smtClean="0">
                <a:ln w="0"/>
                <a:solidFill>
                  <a:schemeClr val="tx1"/>
                </a:solidFill>
                <a:effectLst>
                  <a:outerShdw blurRad="38100" dist="19050" dir="2700000" algn="tl" rotWithShape="0">
                    <a:schemeClr val="dk1">
                      <a:alpha val="40000"/>
                    </a:schemeClr>
                  </a:outerShdw>
                </a:effectLst>
              </a:rPr>
              <a:t>:</a:t>
            </a: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p:txBody>
      </p:sp>
      <p:pic>
        <p:nvPicPr>
          <p:cNvPr id="3" name="Imagem 2"/>
          <p:cNvPicPr>
            <a:picLocks noChangeAspect="1"/>
          </p:cNvPicPr>
          <p:nvPr/>
        </p:nvPicPr>
        <p:blipFill>
          <a:blip r:embed="rId2"/>
          <a:stretch>
            <a:fillRect/>
          </a:stretch>
        </p:blipFill>
        <p:spPr>
          <a:xfrm>
            <a:off x="1259632" y="2348880"/>
            <a:ext cx="7171282" cy="3888432"/>
          </a:xfrm>
          <a:prstGeom prst="rect">
            <a:avLst/>
          </a:prstGeom>
        </p:spPr>
      </p:pic>
    </p:spTree>
    <p:extLst>
      <p:ext uri="{BB962C8B-B14F-4D97-AF65-F5344CB8AC3E}">
        <p14:creationId xmlns:p14="http://schemas.microsoft.com/office/powerpoint/2010/main" val="1869670327"/>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smtClean="0">
                <a:effectLst>
                  <a:outerShdw blurRad="38100" dist="38100" dir="2700000" algn="tl">
                    <a:srgbClr val="000000">
                      <a:alpha val="43137"/>
                    </a:srgbClr>
                  </a:outerShdw>
                </a:effectLst>
              </a:rPr>
              <a:t>Direitos de autor</a:t>
            </a:r>
            <a:endParaRPr lang="pt-P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3115350"/>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95838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pt-PT" sz="3000" dirty="0">
                <a:solidFill>
                  <a:srgbClr val="FF3300"/>
                </a:solidFill>
                <a:latin typeface="+mj-lt"/>
                <a:ea typeface="+mj-ea"/>
                <a:cs typeface="+mj-cs"/>
              </a:rPr>
              <a:t>Que tipos de licenças Creative Commons existem?</a:t>
            </a:r>
          </a:p>
        </p:txBody>
      </p:sp>
      <p:sp>
        <p:nvSpPr>
          <p:cNvPr id="8" name="Rectângulo 4"/>
          <p:cNvSpPr/>
          <p:nvPr/>
        </p:nvSpPr>
        <p:spPr>
          <a:xfrm>
            <a:off x="920030" y="1484784"/>
            <a:ext cx="7652470" cy="489364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a:ln w="0"/>
                <a:solidFill>
                  <a:schemeClr val="tx1"/>
                </a:solidFill>
                <a:effectLst>
                  <a:outerShdw blurRad="38100" dist="19050" dir="2700000" algn="tl" rotWithShape="0">
                    <a:schemeClr val="dk1">
                      <a:alpha val="40000"/>
                    </a:schemeClr>
                  </a:outerShdw>
                </a:effectLst>
              </a:rPr>
              <a:t>Da conjugação das quatro condições descritas anteriormente, resultam os seis tipos de licença que se descrevem no quadro seguinte:</a:t>
            </a: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p:txBody>
      </p:sp>
      <p:pic>
        <p:nvPicPr>
          <p:cNvPr id="5" name="Imagem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5616" y="2924944"/>
            <a:ext cx="7292961" cy="3096344"/>
          </a:xfrm>
          <a:prstGeom prst="rect">
            <a:avLst/>
          </a:prstGeom>
        </p:spPr>
      </p:pic>
    </p:spTree>
    <p:extLst>
      <p:ext uri="{BB962C8B-B14F-4D97-AF65-F5344CB8AC3E}">
        <p14:creationId xmlns:p14="http://schemas.microsoft.com/office/powerpoint/2010/main" val="4277622436"/>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95838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pt-PT" sz="3000" dirty="0">
                <a:solidFill>
                  <a:srgbClr val="FF3300"/>
                </a:solidFill>
                <a:latin typeface="+mj-lt"/>
                <a:ea typeface="+mj-ea"/>
                <a:cs typeface="+mj-cs"/>
              </a:rPr>
              <a:t>Que tipos de licenças Creative Commons existem?</a:t>
            </a:r>
          </a:p>
        </p:txBody>
      </p:sp>
      <p:sp>
        <p:nvSpPr>
          <p:cNvPr id="8" name="Rectângulo 4"/>
          <p:cNvSpPr/>
          <p:nvPr/>
        </p:nvSpPr>
        <p:spPr>
          <a:xfrm>
            <a:off x="920030" y="1484784"/>
            <a:ext cx="7652470" cy="489364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pt-PT" sz="2400" dirty="0">
                <a:ln w="0"/>
                <a:solidFill>
                  <a:schemeClr val="tx1"/>
                </a:solidFill>
              </a:rPr>
              <a:t>Da conjugação das quatro condições descritas anteriormente, resultam os seis tipos de licença que se descrevem no quadro seguinte:</a:t>
            </a: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smtClean="0">
              <a:ln w="0"/>
              <a:solidFill>
                <a:schemeClr val="tx1"/>
              </a:solidFill>
              <a:effectLst>
                <a:outerShdw blurRad="38100" dist="19050" dir="2700000" algn="tl" rotWithShape="0">
                  <a:schemeClr val="dk1">
                    <a:alpha val="40000"/>
                  </a:schemeClr>
                </a:outerShdw>
              </a:effectLst>
            </a:endParaRPr>
          </a:p>
        </p:txBody>
      </p:sp>
      <p:grpSp>
        <p:nvGrpSpPr>
          <p:cNvPr id="9" name="Grupo 8"/>
          <p:cNvGrpSpPr/>
          <p:nvPr/>
        </p:nvGrpSpPr>
        <p:grpSpPr>
          <a:xfrm>
            <a:off x="1259632" y="2780927"/>
            <a:ext cx="7128792" cy="3456385"/>
            <a:chOff x="1115616" y="2780927"/>
            <a:chExt cx="7272808" cy="3646407"/>
          </a:xfrm>
        </p:grpSpPr>
        <p:pic>
          <p:nvPicPr>
            <p:cNvPr id="6" name="Imagem 5"/>
            <p:cNvPicPr>
              <a:picLocks noChangeAspect="1"/>
            </p:cNvPicPr>
            <p:nvPr/>
          </p:nvPicPr>
          <p:blipFill>
            <a:blip r:embed="rId2"/>
            <a:stretch>
              <a:fillRect/>
            </a:stretch>
          </p:blipFill>
          <p:spPr>
            <a:xfrm>
              <a:off x="1115616" y="2780927"/>
              <a:ext cx="7272808" cy="508999"/>
            </a:xfrm>
            <a:prstGeom prst="rect">
              <a:avLst/>
            </a:prstGeom>
          </p:spPr>
        </p:pic>
        <p:pic>
          <p:nvPicPr>
            <p:cNvPr id="7" name="Imagem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15616" y="3255509"/>
              <a:ext cx="7272808" cy="3171825"/>
            </a:xfrm>
            <a:prstGeom prst="rect">
              <a:avLst/>
            </a:prstGeom>
          </p:spPr>
        </p:pic>
      </p:grpSp>
    </p:spTree>
    <p:extLst>
      <p:ext uri="{BB962C8B-B14F-4D97-AF65-F5344CB8AC3E}">
        <p14:creationId xmlns:p14="http://schemas.microsoft.com/office/powerpoint/2010/main" val="779047308"/>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95838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pt-PT" sz="3000" dirty="0">
                <a:solidFill>
                  <a:srgbClr val="FF3300"/>
                </a:solidFill>
                <a:latin typeface="+mj-lt"/>
                <a:ea typeface="+mj-ea"/>
                <a:cs typeface="+mj-cs"/>
              </a:rPr>
              <a:t>Como posso atribuir uma licença Creative Commons a uma criação minha?</a:t>
            </a:r>
          </a:p>
        </p:txBody>
      </p:sp>
      <p:sp>
        <p:nvSpPr>
          <p:cNvPr id="8" name="Rectângulo 4"/>
          <p:cNvSpPr/>
          <p:nvPr/>
        </p:nvSpPr>
        <p:spPr>
          <a:xfrm>
            <a:off x="920030" y="1690049"/>
            <a:ext cx="7652470" cy="477053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endParaRPr lang="pt-PT" sz="2400" dirty="0" smtClean="0">
              <a:ln w="0"/>
              <a:solidFill>
                <a:schemeClr val="tx1"/>
              </a:solidFill>
            </a:endParaRPr>
          </a:p>
          <a:p>
            <a:pPr algn="just"/>
            <a:r>
              <a:rPr lang="pt-PT" sz="2400" dirty="0" smtClean="0">
                <a:ln w="0"/>
                <a:solidFill>
                  <a:schemeClr val="tx1"/>
                </a:solidFill>
              </a:rPr>
              <a:t>O </a:t>
            </a:r>
            <a:r>
              <a:rPr lang="pt-PT" sz="2400" dirty="0">
                <a:ln w="0"/>
                <a:solidFill>
                  <a:schemeClr val="tx1"/>
                </a:solidFill>
              </a:rPr>
              <a:t>site Creative Commons  disponibiliza um questionário, numa das suas </a:t>
            </a:r>
            <a:r>
              <a:rPr lang="pt-PT" sz="2400" dirty="0" smtClean="0">
                <a:ln w="0"/>
                <a:solidFill>
                  <a:schemeClr val="tx1"/>
                </a:solidFill>
              </a:rPr>
              <a:t>páginas:</a:t>
            </a:r>
          </a:p>
          <a:p>
            <a:pPr algn="just"/>
            <a:endParaRPr lang="pt-PT" sz="800" dirty="0" smtClean="0">
              <a:ln w="0"/>
              <a:solidFill>
                <a:schemeClr val="tx1"/>
              </a:solidFill>
            </a:endParaRPr>
          </a:p>
          <a:p>
            <a:pPr algn="just"/>
            <a:r>
              <a:rPr lang="pt-PT" sz="2400" dirty="0" smtClean="0">
                <a:ln w="0"/>
                <a:solidFill>
                  <a:schemeClr val="tx1"/>
                </a:solidFill>
                <a:hlinkClick r:id="rId2"/>
              </a:rPr>
              <a:t>https</a:t>
            </a:r>
            <a:r>
              <a:rPr lang="pt-PT" sz="2400" dirty="0">
                <a:ln w="0"/>
                <a:solidFill>
                  <a:schemeClr val="tx1"/>
                </a:solidFill>
                <a:hlinkClick r:id="rId2"/>
              </a:rPr>
              <a:t>://creativecommons.org/choose</a:t>
            </a:r>
            <a:r>
              <a:rPr lang="pt-PT" sz="2400" dirty="0" smtClean="0">
                <a:ln w="0"/>
                <a:solidFill>
                  <a:schemeClr val="tx1"/>
                </a:solidFill>
                <a:hlinkClick r:id="rId2"/>
              </a:rPr>
              <a:t>/</a:t>
            </a:r>
            <a:endParaRPr lang="pt-PT" sz="2400" dirty="0" smtClean="0">
              <a:ln w="0"/>
              <a:solidFill>
                <a:schemeClr val="tx1"/>
              </a:solidFill>
            </a:endParaRPr>
          </a:p>
          <a:p>
            <a:pPr algn="just"/>
            <a:endParaRPr lang="pt-PT" sz="800" dirty="0">
              <a:ln w="0"/>
              <a:solidFill>
                <a:schemeClr val="tx1"/>
              </a:solidFill>
            </a:endParaRPr>
          </a:p>
          <a:p>
            <a:pPr algn="just"/>
            <a:r>
              <a:rPr lang="pt-PT" sz="2400" dirty="0" smtClean="0">
                <a:ln w="0"/>
                <a:solidFill>
                  <a:schemeClr val="tx1"/>
                </a:solidFill>
              </a:rPr>
              <a:t>Nela poderás </a:t>
            </a:r>
            <a:r>
              <a:rPr lang="pt-PT" sz="2400" dirty="0">
                <a:ln w="0"/>
                <a:solidFill>
                  <a:schemeClr val="tx1"/>
                </a:solidFill>
              </a:rPr>
              <a:t>indicar as condições a que deve obedecer a licença Creative Commons da tua obra. Este questionário tem apenas duas perguntas, com 2 ou 3 opções de resposta. Em função das tuas respostas, é criado um símbolo que poderás descarregar e incluir no teu trabalho</a:t>
            </a:r>
            <a:r>
              <a:rPr lang="pt-PT" sz="2400" dirty="0" smtClean="0">
                <a:ln w="0"/>
                <a:solidFill>
                  <a:schemeClr val="tx1"/>
                </a:solidFill>
              </a:rPr>
              <a:t>.</a:t>
            </a:r>
          </a:p>
          <a:p>
            <a:pPr algn="just"/>
            <a:endParaRPr lang="pt-PT" sz="2400" dirty="0" smtClean="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a:p>
            <a:pPr algn="just"/>
            <a:endParaRPr lang="pt-PT" sz="2400" dirty="0">
              <a:ln w="0"/>
              <a:solidFill>
                <a:schemeClr val="tx1"/>
              </a:solidFill>
              <a:effectLst>
                <a:outerShdw blurRad="38100" dist="19050" dir="2700000" algn="tl" rotWithShape="0">
                  <a:schemeClr val="dk1">
                    <a:alpha val="40000"/>
                  </a:schemeClr>
                </a:outerShdw>
              </a:effectLst>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517232"/>
            <a:ext cx="831726" cy="831726"/>
          </a:xfrm>
          <a:prstGeom prst="rect">
            <a:avLst/>
          </a:prstGeom>
        </p:spPr>
      </p:pic>
    </p:spTree>
    <p:extLst>
      <p:ext uri="{BB962C8B-B14F-4D97-AF65-F5344CB8AC3E}">
        <p14:creationId xmlns:p14="http://schemas.microsoft.com/office/powerpoint/2010/main" val="3301963768"/>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smtClean="0"/>
              <a:t>INTELIGÊNCIA ARTIFICIAL</a:t>
            </a:r>
            <a:br>
              <a:rPr lang="pt-PT" dirty="0" smtClean="0"/>
            </a:br>
            <a:r>
              <a:rPr lang="pt-PT" dirty="0" smtClean="0"/>
              <a:t>Generativa</a:t>
            </a:r>
            <a:endParaRPr lang="pt-PT" dirty="0"/>
          </a:p>
        </p:txBody>
      </p:sp>
      <p:sp>
        <p:nvSpPr>
          <p:cNvPr id="3" name="Rectângulo 2"/>
          <p:cNvSpPr/>
          <p:nvPr/>
        </p:nvSpPr>
        <p:spPr>
          <a:xfrm>
            <a:off x="884784" y="5877272"/>
            <a:ext cx="7935688" cy="492443"/>
          </a:xfrm>
          <a:prstGeom prst="rect">
            <a:avLst/>
          </a:prstGeom>
        </p:spPr>
        <p:txBody>
          <a:bodyPr wrap="square">
            <a:spAutoFit/>
          </a:bodyPr>
          <a:lstStyle/>
          <a:p>
            <a:r>
              <a:rPr lang="pt-PT" dirty="0" smtClean="0"/>
              <a:t>Informação recolhida no blogue da Rede de Bibliotecas Escolares.</a:t>
            </a:r>
          </a:p>
          <a:p>
            <a:r>
              <a:rPr lang="pt-PT" sz="800" dirty="0" smtClean="0">
                <a:hlinkClick r:id="rId2"/>
              </a:rPr>
              <a:t>https</a:t>
            </a:r>
            <a:r>
              <a:rPr lang="pt-PT" sz="800" dirty="0">
                <a:hlinkClick r:id="rId2"/>
              </a:rPr>
              <a:t>://</a:t>
            </a:r>
            <a:r>
              <a:rPr lang="pt-PT" sz="800" dirty="0" smtClean="0">
                <a:hlinkClick r:id="rId2"/>
              </a:rPr>
              <a:t>blogue.rbe.mec.pt/como-citar-e-referenciar-o-chatgpt-2764217?fbclid=IwAR2xUbZMlIxXrQ6ubt4eEevXp8ia3pmKUhLhwmZKoGlzCz7M0p9276ivSUA</a:t>
            </a:r>
            <a:r>
              <a:rPr lang="pt-PT" sz="800" dirty="0" smtClean="0"/>
              <a:t> [consultado em 06-05-2024]</a:t>
            </a:r>
            <a:endParaRPr lang="pt-PT" sz="800" dirty="0"/>
          </a:p>
        </p:txBody>
      </p:sp>
    </p:spTree>
    <p:extLst>
      <p:ext uri="{BB962C8B-B14F-4D97-AF65-F5344CB8AC3E}">
        <p14:creationId xmlns:p14="http://schemas.microsoft.com/office/powerpoint/2010/main" val="558596348"/>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a:solidFill>
                  <a:schemeClr val="accent6">
                    <a:lumMod val="75000"/>
                  </a:schemeClr>
                </a:solidFill>
              </a:rPr>
              <a:t>Como </a:t>
            </a:r>
            <a:r>
              <a:rPr lang="pt-PT" dirty="0" smtClean="0">
                <a:solidFill>
                  <a:schemeClr val="accent6">
                    <a:lumMod val="75000"/>
                  </a:schemeClr>
                </a:solidFill>
              </a:rPr>
              <a:t>usar o </a:t>
            </a:r>
            <a:r>
              <a:rPr lang="pt-PT" dirty="0" err="1" smtClean="0">
                <a:solidFill>
                  <a:schemeClr val="accent6">
                    <a:lumMod val="75000"/>
                  </a:schemeClr>
                </a:solidFill>
              </a:rPr>
              <a:t>C</a:t>
            </a:r>
            <a:r>
              <a:rPr lang="pt-PT" sz="4400" dirty="0" err="1" smtClean="0">
                <a:solidFill>
                  <a:schemeClr val="accent6">
                    <a:lumMod val="75000"/>
                  </a:schemeClr>
                </a:solidFill>
              </a:rPr>
              <a:t>hat</a:t>
            </a:r>
            <a:r>
              <a:rPr lang="pt-PT" dirty="0" err="1" smtClean="0">
                <a:solidFill>
                  <a:schemeClr val="accent6">
                    <a:lumMod val="75000"/>
                  </a:schemeClr>
                </a:solidFill>
              </a:rPr>
              <a:t>GPT</a:t>
            </a:r>
            <a:r>
              <a:rPr lang="pt-PT" dirty="0" smtClean="0">
                <a:solidFill>
                  <a:schemeClr val="accent6">
                    <a:lumMod val="75000"/>
                  </a:schemeClr>
                </a:solidFill>
              </a:rPr>
              <a:t>?</a:t>
            </a:r>
            <a:br>
              <a:rPr lang="pt-PT" dirty="0" smtClean="0">
                <a:solidFill>
                  <a:schemeClr val="accent6">
                    <a:lumMod val="75000"/>
                  </a:schemeClr>
                </a:solidFill>
              </a:rPr>
            </a:br>
            <a:r>
              <a:rPr lang="pt-PT" dirty="0" smtClean="0">
                <a:solidFill>
                  <a:schemeClr val="accent6">
                    <a:lumMod val="75000"/>
                  </a:schemeClr>
                </a:solidFill>
              </a:rPr>
              <a:t> </a:t>
            </a:r>
            <a:r>
              <a:rPr lang="pt-PT" sz="2700" dirty="0" smtClean="0">
                <a:solidFill>
                  <a:schemeClr val="accent6">
                    <a:lumMod val="75000"/>
                  </a:schemeClr>
                </a:solidFill>
              </a:rPr>
              <a:t>(ou outra ferramenta de IA)</a:t>
            </a:r>
            <a:endParaRPr lang="pt-PT" sz="2700" dirty="0">
              <a:solidFill>
                <a:schemeClr val="accent6">
                  <a:lumMod val="75000"/>
                </a:schemeClr>
              </a:solidFill>
            </a:endParaRPr>
          </a:p>
        </p:txBody>
      </p:sp>
      <p:sp>
        <p:nvSpPr>
          <p:cNvPr id="3" name="Marcador de Posição de Conteúdo 2"/>
          <p:cNvSpPr>
            <a:spLocks noGrp="1"/>
          </p:cNvSpPr>
          <p:nvPr>
            <p:ph idx="1"/>
          </p:nvPr>
        </p:nvSpPr>
        <p:spPr>
          <a:xfrm>
            <a:off x="683568" y="1916832"/>
            <a:ext cx="8136904" cy="4824536"/>
          </a:xfrm>
        </p:spPr>
        <p:style>
          <a:lnRef idx="1">
            <a:schemeClr val="accent4"/>
          </a:lnRef>
          <a:fillRef idx="3">
            <a:schemeClr val="accent4"/>
          </a:fillRef>
          <a:effectRef idx="2">
            <a:schemeClr val="accent4"/>
          </a:effectRef>
          <a:fontRef idx="minor">
            <a:schemeClr val="lt1"/>
          </a:fontRef>
        </p:style>
        <p:txBody>
          <a:bodyPr>
            <a:noAutofit/>
          </a:bodyPr>
          <a:lstStyle/>
          <a:p>
            <a:pPr indent="-141288" algn="just">
              <a:lnSpc>
                <a:spcPct val="100000"/>
              </a:lnSpc>
              <a:spcBef>
                <a:spcPts val="0"/>
              </a:spcBef>
            </a:pPr>
            <a:r>
              <a:rPr lang="pt-PT" dirty="0">
                <a:solidFill>
                  <a:schemeClr val="tx1"/>
                </a:solidFill>
              </a:rPr>
              <a:t>A inteligência artificial e a tecnologia </a:t>
            </a:r>
            <a:r>
              <a:rPr lang="pt-PT" dirty="0" smtClean="0">
                <a:solidFill>
                  <a:schemeClr val="tx1"/>
                </a:solidFill>
              </a:rPr>
              <a:t>são uma mais-valia, contudo é preciso conhecer </a:t>
            </a:r>
            <a:r>
              <a:rPr lang="pt-PT" dirty="0">
                <a:solidFill>
                  <a:schemeClr val="tx1"/>
                </a:solidFill>
              </a:rPr>
              <a:t>os seus benefícios e limitações em cada aplicação e uso e, ainda, respeitar questões éticas relacionadas com a autoria</a:t>
            </a:r>
            <a:r>
              <a:rPr lang="pt-PT" dirty="0" smtClean="0">
                <a:solidFill>
                  <a:schemeClr val="tx1"/>
                </a:solidFill>
              </a:rPr>
              <a:t>.</a:t>
            </a:r>
            <a:endParaRPr lang="pt-PT" dirty="0">
              <a:solidFill>
                <a:schemeClr val="tx1"/>
              </a:solidFill>
            </a:endParaRPr>
          </a:p>
          <a:p>
            <a:pPr indent="-141288" algn="just">
              <a:lnSpc>
                <a:spcPct val="100000"/>
              </a:lnSpc>
              <a:spcBef>
                <a:spcPts val="0"/>
              </a:spcBef>
            </a:pPr>
            <a:r>
              <a:rPr lang="pt-PT" dirty="0">
                <a:solidFill>
                  <a:schemeClr val="tx1"/>
                </a:solidFill>
              </a:rPr>
              <a:t>Recursos como o </a:t>
            </a:r>
            <a:r>
              <a:rPr lang="pt-PT" b="1" dirty="0" err="1">
                <a:solidFill>
                  <a:schemeClr val="tx1"/>
                </a:solidFill>
              </a:rPr>
              <a:t>ChatGPT</a:t>
            </a:r>
            <a:r>
              <a:rPr lang="pt-PT" dirty="0">
                <a:solidFill>
                  <a:schemeClr val="tx1"/>
                </a:solidFill>
              </a:rPr>
              <a:t> já estão a ser utilizados em meio escolar e académico, para pesquisa,  para auxiliar na revisão bibliográfica, para a realização de trabalhos ou até mesmo como  objeto de pesquisa</a:t>
            </a:r>
            <a:r>
              <a:rPr lang="pt-PT" dirty="0" smtClean="0">
                <a:solidFill>
                  <a:schemeClr val="tx1"/>
                </a:solidFill>
              </a:rPr>
              <a:t>.</a:t>
            </a:r>
          </a:p>
          <a:p>
            <a:pPr indent="-141288" algn="just">
              <a:lnSpc>
                <a:spcPct val="100000"/>
              </a:lnSpc>
              <a:spcBef>
                <a:spcPts val="0"/>
              </a:spcBef>
              <a:buNone/>
            </a:pPr>
            <a:endParaRPr lang="pt-PT" sz="600" dirty="0" smtClean="0">
              <a:solidFill>
                <a:schemeClr val="tx1"/>
              </a:solidFill>
            </a:endParaRPr>
          </a:p>
          <a:p>
            <a:pPr indent="-141288" algn="just">
              <a:lnSpc>
                <a:spcPct val="100000"/>
              </a:lnSpc>
              <a:spcBef>
                <a:spcPts val="0"/>
              </a:spcBef>
            </a:pPr>
            <a:r>
              <a:rPr lang="pt-PT" dirty="0" smtClean="0">
                <a:solidFill>
                  <a:schemeClr val="tx1"/>
                </a:solidFill>
              </a:rPr>
              <a:t>Em situações </a:t>
            </a:r>
            <a:r>
              <a:rPr lang="pt-PT" dirty="0">
                <a:solidFill>
                  <a:schemeClr val="tx1"/>
                </a:solidFill>
              </a:rPr>
              <a:t>de pesquisa e realização de trabalhos, é importante esclarecer esse facto na secção destinada para o efeito (introdução, metodologia…). Para revisões de literatura ou outros tipos de ensaios, para além de clarificar como a ferramenta foi usada, é importante indicar a(s) </a:t>
            </a:r>
            <a:r>
              <a:rPr lang="pt-PT" dirty="0" err="1">
                <a:solidFill>
                  <a:schemeClr val="tx1"/>
                </a:solidFill>
              </a:rPr>
              <a:t>prompt</a:t>
            </a:r>
            <a:r>
              <a:rPr lang="pt-PT" dirty="0">
                <a:solidFill>
                  <a:schemeClr val="tx1"/>
                </a:solidFill>
              </a:rPr>
              <a:t>(s) e, de seguida, a parte relevante do texto que foi gerado em resposta</a:t>
            </a:r>
            <a:r>
              <a:rPr lang="pt-PT" dirty="0" smtClean="0">
                <a:solidFill>
                  <a:schemeClr val="tx1"/>
                </a:solidFill>
              </a:rPr>
              <a:t>.</a:t>
            </a:r>
          </a:p>
          <a:p>
            <a:pPr indent="-141288" algn="just">
              <a:lnSpc>
                <a:spcPct val="100000"/>
              </a:lnSpc>
              <a:spcBef>
                <a:spcPts val="0"/>
              </a:spcBef>
              <a:buNone/>
            </a:pPr>
            <a:endParaRPr lang="pt-PT" sz="600" dirty="0" smtClean="0">
              <a:solidFill>
                <a:schemeClr val="tx1"/>
              </a:solidFill>
            </a:endParaRPr>
          </a:p>
          <a:p>
            <a:pPr indent="-141288" algn="just">
              <a:lnSpc>
                <a:spcPct val="100000"/>
              </a:lnSpc>
              <a:spcBef>
                <a:spcPts val="0"/>
              </a:spcBef>
            </a:pPr>
            <a:r>
              <a:rPr lang="pt-PT" dirty="0" smtClean="0">
                <a:solidFill>
                  <a:schemeClr val="tx1"/>
                </a:solidFill>
              </a:rPr>
              <a:t>Respeitar </a:t>
            </a:r>
            <a:r>
              <a:rPr lang="pt-PT" dirty="0">
                <a:solidFill>
                  <a:schemeClr val="tx1"/>
                </a:solidFill>
              </a:rPr>
              <a:t>as orientações dos </a:t>
            </a:r>
            <a:r>
              <a:rPr lang="pt-PT" dirty="0" smtClean="0">
                <a:solidFill>
                  <a:schemeClr val="tx1"/>
                </a:solidFill>
              </a:rPr>
              <a:t>professores </a:t>
            </a:r>
            <a:r>
              <a:rPr lang="pt-PT" dirty="0">
                <a:solidFill>
                  <a:schemeClr val="tx1"/>
                </a:solidFill>
              </a:rPr>
              <a:t>e </a:t>
            </a:r>
            <a:r>
              <a:rPr lang="pt-PT" dirty="0" smtClean="0">
                <a:solidFill>
                  <a:schemeClr val="tx1"/>
                </a:solidFill>
              </a:rPr>
              <a:t>apresentar procedimentos </a:t>
            </a:r>
            <a:r>
              <a:rPr lang="pt-PT" dirty="0">
                <a:solidFill>
                  <a:schemeClr val="tx1"/>
                </a:solidFill>
              </a:rPr>
              <a:t>adaptados </a:t>
            </a:r>
            <a:r>
              <a:rPr lang="pt-PT" dirty="0" smtClean="0">
                <a:solidFill>
                  <a:schemeClr val="tx1"/>
                </a:solidFill>
              </a:rPr>
              <a:t>(</a:t>
            </a:r>
            <a:r>
              <a:rPr lang="pt-PT" i="1" dirty="0" err="1">
                <a:solidFill>
                  <a:schemeClr val="tx1"/>
                </a:solidFill>
              </a:rPr>
              <a:t>American</a:t>
            </a:r>
            <a:r>
              <a:rPr lang="pt-PT" i="1" dirty="0">
                <a:solidFill>
                  <a:schemeClr val="tx1"/>
                </a:solidFill>
              </a:rPr>
              <a:t> </a:t>
            </a:r>
            <a:r>
              <a:rPr lang="pt-PT" i="1" dirty="0" err="1">
                <a:solidFill>
                  <a:schemeClr val="tx1"/>
                </a:solidFill>
              </a:rPr>
              <a:t>Psychological</a:t>
            </a:r>
            <a:r>
              <a:rPr lang="pt-PT" i="1" dirty="0">
                <a:solidFill>
                  <a:schemeClr val="tx1"/>
                </a:solidFill>
              </a:rPr>
              <a:t> </a:t>
            </a:r>
            <a:r>
              <a:rPr lang="pt-PT" i="1" dirty="0" err="1">
                <a:solidFill>
                  <a:schemeClr val="tx1"/>
                </a:solidFill>
              </a:rPr>
              <a:t>Association</a:t>
            </a:r>
            <a:r>
              <a:rPr lang="pt-PT" i="1" dirty="0">
                <a:solidFill>
                  <a:schemeClr val="tx1"/>
                </a:solidFill>
              </a:rPr>
              <a:t>, 2020</a:t>
            </a:r>
            <a:r>
              <a:rPr lang="pt-PT" dirty="0" smtClean="0">
                <a:solidFill>
                  <a:schemeClr val="tx1"/>
                </a:solidFill>
              </a:rPr>
              <a:t>), como se exemplifica a seguir:</a:t>
            </a:r>
            <a:endParaRPr lang="pt-PT" dirty="0">
              <a:solidFill>
                <a:schemeClr val="tx1"/>
              </a:solidFill>
            </a:endParaRPr>
          </a:p>
        </p:txBody>
      </p:sp>
    </p:spTree>
    <p:extLst>
      <p:ext uri="{BB962C8B-B14F-4D97-AF65-F5344CB8AC3E}">
        <p14:creationId xmlns:p14="http://schemas.microsoft.com/office/powerpoint/2010/main" val="1966460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60648"/>
            <a:ext cx="7633742" cy="1492132"/>
          </a:xfrm>
        </p:spPr>
        <p:txBody>
          <a:bodyPr>
            <a:normAutofit/>
          </a:bodyPr>
          <a:lstStyle/>
          <a:p>
            <a:r>
              <a:rPr lang="pt-PT" dirty="0">
                <a:solidFill>
                  <a:schemeClr val="accent6">
                    <a:lumMod val="75000"/>
                  </a:schemeClr>
                </a:solidFill>
              </a:rPr>
              <a:t>Como usar o </a:t>
            </a:r>
            <a:r>
              <a:rPr lang="pt-PT" dirty="0" err="1">
                <a:solidFill>
                  <a:schemeClr val="accent6">
                    <a:lumMod val="75000"/>
                  </a:schemeClr>
                </a:solidFill>
              </a:rPr>
              <a:t>C</a:t>
            </a:r>
            <a:r>
              <a:rPr lang="pt-PT" sz="4400" dirty="0" err="1">
                <a:solidFill>
                  <a:schemeClr val="accent6">
                    <a:lumMod val="75000"/>
                  </a:schemeClr>
                </a:solidFill>
              </a:rPr>
              <a:t>hat</a:t>
            </a:r>
            <a:r>
              <a:rPr lang="pt-PT" dirty="0" err="1">
                <a:solidFill>
                  <a:schemeClr val="accent6">
                    <a:lumMod val="75000"/>
                  </a:schemeClr>
                </a:solidFill>
              </a:rPr>
              <a:t>GPT</a:t>
            </a:r>
            <a:r>
              <a:rPr lang="pt-PT" dirty="0">
                <a:solidFill>
                  <a:schemeClr val="accent6">
                    <a:lumMod val="75000"/>
                  </a:schemeClr>
                </a:solidFill>
              </a:rPr>
              <a:t>? </a:t>
            </a:r>
            <a:r>
              <a:rPr lang="pt-PT" dirty="0" smtClean="0">
                <a:solidFill>
                  <a:schemeClr val="accent6">
                    <a:lumMod val="75000"/>
                  </a:schemeClr>
                </a:solidFill>
              </a:rPr>
              <a:t/>
            </a:r>
            <a:br>
              <a:rPr lang="pt-PT" dirty="0" smtClean="0">
                <a:solidFill>
                  <a:schemeClr val="accent6">
                    <a:lumMod val="75000"/>
                  </a:schemeClr>
                </a:solidFill>
              </a:rPr>
            </a:br>
            <a:r>
              <a:rPr lang="pt-PT" sz="2700" dirty="0" smtClean="0">
                <a:solidFill>
                  <a:schemeClr val="accent6">
                    <a:lumMod val="75000"/>
                  </a:schemeClr>
                </a:solidFill>
              </a:rPr>
              <a:t>(</a:t>
            </a:r>
            <a:r>
              <a:rPr lang="pt-PT" sz="2700" dirty="0">
                <a:solidFill>
                  <a:schemeClr val="accent6">
                    <a:lumMod val="75000"/>
                  </a:schemeClr>
                </a:solidFill>
              </a:rPr>
              <a:t>ou outra ferramenta de IA)</a:t>
            </a:r>
            <a:endParaRPr lang="pt-PT" sz="2700" dirty="0"/>
          </a:p>
        </p:txBody>
      </p:sp>
      <p:sp>
        <p:nvSpPr>
          <p:cNvPr id="3" name="Marcador de Posição de Conteúdo 2"/>
          <p:cNvSpPr>
            <a:spLocks noGrp="1"/>
          </p:cNvSpPr>
          <p:nvPr>
            <p:ph idx="1"/>
          </p:nvPr>
        </p:nvSpPr>
        <p:spPr>
          <a:xfrm>
            <a:off x="899592" y="1628800"/>
            <a:ext cx="7846516" cy="4896544"/>
          </a:xfrm>
        </p:spPr>
        <p:style>
          <a:lnRef idx="1">
            <a:schemeClr val="accent4"/>
          </a:lnRef>
          <a:fillRef idx="3">
            <a:schemeClr val="accent4"/>
          </a:fillRef>
          <a:effectRef idx="2">
            <a:schemeClr val="accent4"/>
          </a:effectRef>
          <a:fontRef idx="minor">
            <a:schemeClr val="lt1"/>
          </a:fontRef>
        </p:style>
        <p:txBody>
          <a:bodyPr>
            <a:noAutofit/>
          </a:bodyPr>
          <a:lstStyle/>
          <a:p>
            <a:pPr marL="0" indent="0" algn="just">
              <a:buNone/>
            </a:pPr>
            <a:r>
              <a:rPr lang="pt-PT" b="1" dirty="0">
                <a:solidFill>
                  <a:schemeClr val="tx1"/>
                </a:solidFill>
              </a:rPr>
              <a:t>Para produzir um resultado mais relevante, </a:t>
            </a:r>
            <a:r>
              <a:rPr lang="pt-PT" b="1" dirty="0" smtClean="0">
                <a:solidFill>
                  <a:schemeClr val="tx1"/>
                </a:solidFill>
              </a:rPr>
              <a:t>fornece </a:t>
            </a:r>
            <a:r>
              <a:rPr lang="pt-PT" b="1" dirty="0">
                <a:solidFill>
                  <a:schemeClr val="tx1"/>
                </a:solidFill>
              </a:rPr>
              <a:t>ao </a:t>
            </a:r>
            <a:r>
              <a:rPr lang="pt-PT" b="1" dirty="0" err="1">
                <a:solidFill>
                  <a:schemeClr val="tx1"/>
                </a:solidFill>
              </a:rPr>
              <a:t>ChatGPT</a:t>
            </a:r>
            <a:r>
              <a:rPr lang="pt-PT" b="1" dirty="0">
                <a:solidFill>
                  <a:schemeClr val="tx1"/>
                </a:solidFill>
              </a:rPr>
              <a:t> instruções (</a:t>
            </a:r>
            <a:r>
              <a:rPr lang="pt-PT" b="1" i="1" dirty="0" err="1">
                <a:solidFill>
                  <a:schemeClr val="tx1"/>
                </a:solidFill>
              </a:rPr>
              <a:t>prompt</a:t>
            </a:r>
            <a:r>
              <a:rPr lang="pt-PT" b="1" dirty="0" err="1">
                <a:solidFill>
                  <a:schemeClr val="tx1"/>
                </a:solidFill>
              </a:rPr>
              <a:t>s</a:t>
            </a:r>
            <a:r>
              <a:rPr lang="pt-PT" b="1" dirty="0">
                <a:solidFill>
                  <a:schemeClr val="tx1"/>
                </a:solidFill>
              </a:rPr>
              <a:t>) claras sobre como </a:t>
            </a:r>
            <a:r>
              <a:rPr lang="pt-PT" b="1" dirty="0" smtClean="0">
                <a:solidFill>
                  <a:schemeClr val="tx1"/>
                </a:solidFill>
              </a:rPr>
              <a:t>pretendes </a:t>
            </a:r>
            <a:r>
              <a:rPr lang="pt-PT" b="1" dirty="0">
                <a:solidFill>
                  <a:schemeClr val="tx1"/>
                </a:solidFill>
              </a:rPr>
              <a:t>que ele responda. </a:t>
            </a:r>
            <a:endParaRPr lang="pt-PT" b="1" dirty="0" smtClean="0">
              <a:solidFill>
                <a:schemeClr val="tx1"/>
              </a:solidFill>
            </a:endParaRPr>
          </a:p>
          <a:p>
            <a:pPr marL="0" indent="0" algn="just">
              <a:buNone/>
            </a:pPr>
            <a:r>
              <a:rPr lang="pt-PT" b="1" dirty="0" smtClean="0">
                <a:solidFill>
                  <a:schemeClr val="tx1"/>
                </a:solidFill>
              </a:rPr>
              <a:t>Eis </a:t>
            </a:r>
            <a:r>
              <a:rPr lang="pt-PT" b="1" dirty="0">
                <a:solidFill>
                  <a:schemeClr val="tx1"/>
                </a:solidFill>
              </a:rPr>
              <a:t>alguns exemplos de funcionalidades do </a:t>
            </a:r>
            <a:r>
              <a:rPr lang="pt-PT" b="1" dirty="0" err="1">
                <a:solidFill>
                  <a:schemeClr val="tx1"/>
                </a:solidFill>
              </a:rPr>
              <a:t>ChatGPT</a:t>
            </a:r>
            <a:r>
              <a:rPr lang="pt-PT" b="1" dirty="0">
                <a:solidFill>
                  <a:schemeClr val="tx1"/>
                </a:solidFill>
              </a:rPr>
              <a:t>:</a:t>
            </a:r>
          </a:p>
          <a:p>
            <a:pPr marL="449263" indent="-187325">
              <a:lnSpc>
                <a:spcPct val="100000"/>
              </a:lnSpc>
            </a:pPr>
            <a:r>
              <a:rPr lang="pt-PT" dirty="0">
                <a:solidFill>
                  <a:schemeClr val="tx1"/>
                </a:solidFill>
              </a:rPr>
              <a:t>Explicar conceitos, teorias ou formas de funcionamento:</a:t>
            </a:r>
            <a:br>
              <a:rPr lang="pt-PT" dirty="0">
                <a:solidFill>
                  <a:schemeClr val="tx1"/>
                </a:solidFill>
              </a:rPr>
            </a:br>
            <a:r>
              <a:rPr lang="pt-PT" dirty="0">
                <a:solidFill>
                  <a:schemeClr val="tx1"/>
                </a:solidFill>
              </a:rPr>
              <a:t>«Explica o funcionamento de [adicionar consulta] em 50 palavras.»</a:t>
            </a:r>
            <a:br>
              <a:rPr lang="pt-PT" dirty="0">
                <a:solidFill>
                  <a:schemeClr val="tx1"/>
                </a:solidFill>
              </a:rPr>
            </a:br>
            <a:r>
              <a:rPr lang="pt-PT" dirty="0">
                <a:solidFill>
                  <a:schemeClr val="tx1"/>
                </a:solidFill>
              </a:rPr>
              <a:t>«Explica o conceito de fotossíntese.»</a:t>
            </a:r>
          </a:p>
          <a:p>
            <a:pPr marL="449263" indent="-187325">
              <a:lnSpc>
                <a:spcPct val="100000"/>
              </a:lnSpc>
            </a:pPr>
            <a:r>
              <a:rPr lang="pt-PT" dirty="0">
                <a:solidFill>
                  <a:schemeClr val="tx1"/>
                </a:solidFill>
              </a:rPr>
              <a:t>Escrever sobre um determinado tema:</a:t>
            </a:r>
            <a:br>
              <a:rPr lang="pt-PT" dirty="0">
                <a:solidFill>
                  <a:schemeClr val="tx1"/>
                </a:solidFill>
              </a:rPr>
            </a:br>
            <a:r>
              <a:rPr lang="pt-PT" dirty="0">
                <a:solidFill>
                  <a:schemeClr val="tx1"/>
                </a:solidFill>
              </a:rPr>
              <a:t>«Escreve um ensaio de quatro parágrafos sobre a refração da luz.»</a:t>
            </a:r>
          </a:p>
          <a:p>
            <a:pPr marL="449263" indent="-187325">
              <a:lnSpc>
                <a:spcPct val="100000"/>
              </a:lnSpc>
            </a:pPr>
            <a:r>
              <a:rPr lang="pt-PT" dirty="0">
                <a:solidFill>
                  <a:schemeClr val="tx1"/>
                </a:solidFill>
              </a:rPr>
              <a:t>Lista para tabelas:</a:t>
            </a:r>
            <a:br>
              <a:rPr lang="pt-PT" dirty="0">
                <a:solidFill>
                  <a:schemeClr val="tx1"/>
                </a:solidFill>
              </a:rPr>
            </a:br>
            <a:r>
              <a:rPr lang="pt-PT" dirty="0">
                <a:solidFill>
                  <a:schemeClr val="tx1"/>
                </a:solidFill>
              </a:rPr>
              <a:t>«Transforma esta lista numa tabela».</a:t>
            </a:r>
          </a:p>
          <a:p>
            <a:pPr marL="449263" indent="-187325">
              <a:lnSpc>
                <a:spcPct val="100000"/>
              </a:lnSpc>
            </a:pPr>
            <a:r>
              <a:rPr lang="pt-PT" dirty="0">
                <a:solidFill>
                  <a:schemeClr val="tx1"/>
                </a:solidFill>
              </a:rPr>
              <a:t>Encurtar ou simplificar texto:</a:t>
            </a:r>
            <a:br>
              <a:rPr lang="pt-PT" dirty="0">
                <a:solidFill>
                  <a:schemeClr val="tx1"/>
                </a:solidFill>
              </a:rPr>
            </a:br>
            <a:r>
              <a:rPr lang="pt-PT" dirty="0">
                <a:solidFill>
                  <a:schemeClr val="tx1"/>
                </a:solidFill>
              </a:rPr>
              <a:t>«Simplifica esta passagem de texto para um público de 11.º ano</a:t>
            </a:r>
            <a:r>
              <a:rPr lang="pt-PT" dirty="0" smtClean="0">
                <a:solidFill>
                  <a:schemeClr val="tx1"/>
                </a:solidFill>
              </a:rPr>
              <a:t>.»</a:t>
            </a:r>
            <a:endParaRPr lang="pt-PT" dirty="0">
              <a:solidFill>
                <a:schemeClr val="tx1"/>
              </a:solidFill>
            </a:endParaRPr>
          </a:p>
        </p:txBody>
      </p:sp>
    </p:spTree>
    <p:extLst>
      <p:ext uri="{BB962C8B-B14F-4D97-AF65-F5344CB8AC3E}">
        <p14:creationId xmlns:p14="http://schemas.microsoft.com/office/powerpoint/2010/main" val="1680397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60648"/>
            <a:ext cx="7633742" cy="1492132"/>
          </a:xfrm>
        </p:spPr>
        <p:txBody>
          <a:bodyPr>
            <a:normAutofit/>
          </a:bodyPr>
          <a:lstStyle/>
          <a:p>
            <a:r>
              <a:rPr lang="pt-PT" dirty="0">
                <a:solidFill>
                  <a:schemeClr val="accent6">
                    <a:lumMod val="75000"/>
                  </a:schemeClr>
                </a:solidFill>
              </a:rPr>
              <a:t>Como usar o </a:t>
            </a:r>
            <a:r>
              <a:rPr lang="pt-PT" dirty="0" err="1">
                <a:solidFill>
                  <a:schemeClr val="accent6">
                    <a:lumMod val="75000"/>
                  </a:schemeClr>
                </a:solidFill>
              </a:rPr>
              <a:t>C</a:t>
            </a:r>
            <a:r>
              <a:rPr lang="pt-PT" sz="4400" dirty="0" err="1">
                <a:solidFill>
                  <a:schemeClr val="accent6">
                    <a:lumMod val="75000"/>
                  </a:schemeClr>
                </a:solidFill>
              </a:rPr>
              <a:t>hat</a:t>
            </a:r>
            <a:r>
              <a:rPr lang="pt-PT" dirty="0" err="1">
                <a:solidFill>
                  <a:schemeClr val="accent6">
                    <a:lumMod val="75000"/>
                  </a:schemeClr>
                </a:solidFill>
              </a:rPr>
              <a:t>GPT</a:t>
            </a:r>
            <a:r>
              <a:rPr lang="pt-PT" dirty="0">
                <a:solidFill>
                  <a:schemeClr val="accent6">
                    <a:lumMod val="75000"/>
                  </a:schemeClr>
                </a:solidFill>
              </a:rPr>
              <a:t>? </a:t>
            </a:r>
            <a:r>
              <a:rPr lang="pt-PT" dirty="0" smtClean="0">
                <a:solidFill>
                  <a:schemeClr val="accent6">
                    <a:lumMod val="75000"/>
                  </a:schemeClr>
                </a:solidFill>
              </a:rPr>
              <a:t/>
            </a:r>
            <a:br>
              <a:rPr lang="pt-PT" dirty="0" smtClean="0">
                <a:solidFill>
                  <a:schemeClr val="accent6">
                    <a:lumMod val="75000"/>
                  </a:schemeClr>
                </a:solidFill>
              </a:rPr>
            </a:br>
            <a:r>
              <a:rPr lang="pt-PT" sz="2700" dirty="0" smtClean="0">
                <a:solidFill>
                  <a:schemeClr val="accent6">
                    <a:lumMod val="75000"/>
                  </a:schemeClr>
                </a:solidFill>
              </a:rPr>
              <a:t>(</a:t>
            </a:r>
            <a:r>
              <a:rPr lang="pt-PT" sz="2700" dirty="0">
                <a:solidFill>
                  <a:schemeClr val="accent6">
                    <a:lumMod val="75000"/>
                  </a:schemeClr>
                </a:solidFill>
              </a:rPr>
              <a:t>ou outra ferramenta de IA)</a:t>
            </a:r>
            <a:endParaRPr lang="pt-PT" sz="2700" dirty="0"/>
          </a:p>
        </p:txBody>
      </p:sp>
      <p:sp>
        <p:nvSpPr>
          <p:cNvPr id="3" name="Marcador de Posição de Conteúdo 2"/>
          <p:cNvSpPr>
            <a:spLocks noGrp="1"/>
          </p:cNvSpPr>
          <p:nvPr>
            <p:ph idx="1"/>
          </p:nvPr>
        </p:nvSpPr>
        <p:spPr>
          <a:xfrm>
            <a:off x="899592" y="1652057"/>
            <a:ext cx="7920879" cy="5205943"/>
          </a:xfrm>
        </p:spPr>
        <p:style>
          <a:lnRef idx="1">
            <a:schemeClr val="accent4"/>
          </a:lnRef>
          <a:fillRef idx="3">
            <a:schemeClr val="accent4"/>
          </a:fillRef>
          <a:effectRef idx="2">
            <a:schemeClr val="accent4"/>
          </a:effectRef>
          <a:fontRef idx="minor">
            <a:schemeClr val="lt1"/>
          </a:fontRef>
        </p:style>
        <p:txBody>
          <a:bodyPr>
            <a:noAutofit/>
          </a:bodyPr>
          <a:lstStyle/>
          <a:p>
            <a:pPr marL="449263" indent="-187325">
              <a:lnSpc>
                <a:spcPct val="100000"/>
              </a:lnSpc>
            </a:pPr>
            <a:r>
              <a:rPr lang="pt-PT" dirty="0" smtClean="0">
                <a:solidFill>
                  <a:schemeClr val="tx1"/>
                </a:solidFill>
              </a:rPr>
              <a:t>Destacar </a:t>
            </a:r>
            <a:r>
              <a:rPr lang="pt-PT" dirty="0">
                <a:solidFill>
                  <a:schemeClr val="tx1"/>
                </a:solidFill>
              </a:rPr>
              <a:t>informações importantes:</a:t>
            </a:r>
            <a:br>
              <a:rPr lang="pt-PT" dirty="0">
                <a:solidFill>
                  <a:schemeClr val="tx1"/>
                </a:solidFill>
              </a:rPr>
            </a:br>
            <a:r>
              <a:rPr lang="pt-PT" dirty="0">
                <a:solidFill>
                  <a:schemeClr val="tx1"/>
                </a:solidFill>
              </a:rPr>
              <a:t>«Sublinha os pontos-chave desta passagem.»</a:t>
            </a:r>
          </a:p>
          <a:p>
            <a:pPr marL="449263" indent="-187325">
              <a:lnSpc>
                <a:spcPct val="100000"/>
              </a:lnSpc>
            </a:pPr>
            <a:r>
              <a:rPr lang="pt-PT" dirty="0">
                <a:solidFill>
                  <a:schemeClr val="tx1"/>
                </a:solidFill>
              </a:rPr>
              <a:t>Sugerir ideias:</a:t>
            </a:r>
            <a:br>
              <a:rPr lang="pt-PT" dirty="0">
                <a:solidFill>
                  <a:schemeClr val="tx1"/>
                </a:solidFill>
              </a:rPr>
            </a:br>
            <a:r>
              <a:rPr lang="pt-PT" dirty="0">
                <a:solidFill>
                  <a:schemeClr val="tx1"/>
                </a:solidFill>
              </a:rPr>
              <a:t>«Sugere algumas ideias para projetos de Biologia do 10.º ano.»</a:t>
            </a:r>
            <a:br>
              <a:rPr lang="pt-PT" dirty="0">
                <a:solidFill>
                  <a:schemeClr val="tx1"/>
                </a:solidFill>
              </a:rPr>
            </a:br>
            <a:r>
              <a:rPr lang="pt-PT" dirty="0">
                <a:solidFill>
                  <a:schemeClr val="tx1"/>
                </a:solidFill>
              </a:rPr>
              <a:t>«Apresenta as ideias que terei de desenvolver para fazer um trabalho sobre a Revolução Francesa para a disciplina de História do 11.º ano.»</a:t>
            </a:r>
            <a:br>
              <a:rPr lang="pt-PT" dirty="0">
                <a:solidFill>
                  <a:schemeClr val="tx1"/>
                </a:solidFill>
              </a:rPr>
            </a:br>
            <a:r>
              <a:rPr lang="pt-PT" dirty="0">
                <a:solidFill>
                  <a:schemeClr val="tx1"/>
                </a:solidFill>
              </a:rPr>
              <a:t>«Cria um script para um vídeo de 3 minutos sobre literacia financeira.»</a:t>
            </a:r>
          </a:p>
          <a:p>
            <a:pPr marL="449263" indent="-187325">
              <a:lnSpc>
                <a:spcPct val="100000"/>
              </a:lnSpc>
            </a:pPr>
            <a:r>
              <a:rPr lang="pt-PT" dirty="0">
                <a:solidFill>
                  <a:schemeClr val="tx1"/>
                </a:solidFill>
              </a:rPr>
              <a:t>Organizar informações numa lista:</a:t>
            </a:r>
            <a:br>
              <a:rPr lang="pt-PT" dirty="0">
                <a:solidFill>
                  <a:schemeClr val="tx1"/>
                </a:solidFill>
              </a:rPr>
            </a:br>
            <a:r>
              <a:rPr lang="pt-PT" dirty="0">
                <a:solidFill>
                  <a:schemeClr val="tx1"/>
                </a:solidFill>
              </a:rPr>
              <a:t>«Organiza as seguintes informações numa lista.»</a:t>
            </a:r>
            <a:br>
              <a:rPr lang="pt-PT" dirty="0">
                <a:solidFill>
                  <a:schemeClr val="tx1"/>
                </a:solidFill>
              </a:rPr>
            </a:br>
            <a:r>
              <a:rPr lang="pt-PT" dirty="0">
                <a:solidFill>
                  <a:schemeClr val="tx1"/>
                </a:solidFill>
              </a:rPr>
              <a:t>«Cria uma lista de filmes sobre…»</a:t>
            </a:r>
          </a:p>
          <a:p>
            <a:pPr marL="0" indent="0" algn="just">
              <a:buNone/>
            </a:pPr>
            <a:r>
              <a:rPr lang="pt-PT" b="1" dirty="0">
                <a:solidFill>
                  <a:schemeClr val="tx1"/>
                </a:solidFill>
              </a:rPr>
              <a:t>Se a </a:t>
            </a:r>
            <a:r>
              <a:rPr lang="pt-PT" b="1" dirty="0" smtClean="0">
                <a:solidFill>
                  <a:schemeClr val="tx1"/>
                </a:solidFill>
              </a:rPr>
              <a:t>tua </a:t>
            </a:r>
            <a:r>
              <a:rPr lang="pt-PT" b="1" dirty="0">
                <a:solidFill>
                  <a:schemeClr val="tx1"/>
                </a:solidFill>
              </a:rPr>
              <a:t>consulta não produzir o resultado pretendido, </a:t>
            </a:r>
            <a:r>
              <a:rPr lang="pt-PT" b="1" dirty="0" smtClean="0">
                <a:solidFill>
                  <a:schemeClr val="tx1"/>
                </a:solidFill>
              </a:rPr>
              <a:t>tenta </a:t>
            </a:r>
            <a:r>
              <a:rPr lang="pt-PT" b="1" dirty="0">
                <a:solidFill>
                  <a:schemeClr val="tx1"/>
                </a:solidFill>
              </a:rPr>
              <a:t>alterar o(s) </a:t>
            </a:r>
            <a:r>
              <a:rPr lang="pt-PT" b="1" dirty="0" err="1">
                <a:solidFill>
                  <a:schemeClr val="tx1"/>
                </a:solidFill>
              </a:rPr>
              <a:t>prompt</a:t>
            </a:r>
            <a:r>
              <a:rPr lang="pt-PT" b="1" dirty="0">
                <a:solidFill>
                  <a:schemeClr val="tx1"/>
                </a:solidFill>
              </a:rPr>
              <a:t>(s) e executar a consulta novamente</a:t>
            </a:r>
            <a:r>
              <a:rPr lang="pt-PT" b="1" dirty="0" smtClean="0">
                <a:solidFill>
                  <a:schemeClr val="tx1"/>
                </a:solidFill>
              </a:rPr>
              <a:t>.</a:t>
            </a:r>
          </a:p>
          <a:p>
            <a:pPr marL="0" indent="0" algn="just">
              <a:buNone/>
            </a:pPr>
            <a:r>
              <a:rPr lang="pt-PT" sz="1600" i="1" dirty="0" smtClean="0">
                <a:solidFill>
                  <a:schemeClr val="tx1"/>
                </a:solidFill>
              </a:rPr>
              <a:t>Exemplos retirados de </a:t>
            </a:r>
            <a:r>
              <a:rPr lang="pt-PT" sz="1600" i="1" dirty="0">
                <a:solidFill>
                  <a:schemeClr val="tx1"/>
                </a:solidFill>
                <a:hlinkClick r:id="rId2"/>
              </a:rPr>
              <a:t>https://literaciasite.wordpress.com/inteligencia-artificial</a:t>
            </a:r>
            <a:r>
              <a:rPr lang="pt-PT" sz="1600" i="1" dirty="0" smtClean="0">
                <a:solidFill>
                  <a:schemeClr val="tx1"/>
                </a:solidFill>
                <a:hlinkClick r:id="rId2"/>
              </a:rPr>
              <a:t>/</a:t>
            </a:r>
            <a:r>
              <a:rPr lang="pt-PT" sz="1600" i="1" dirty="0" smtClean="0">
                <a:solidFill>
                  <a:schemeClr val="tx1"/>
                </a:solidFill>
              </a:rPr>
              <a:t> [consultado em 06-05-2024]</a:t>
            </a:r>
            <a:endParaRPr lang="pt-PT" sz="1600" i="1" dirty="0">
              <a:solidFill>
                <a:schemeClr val="tx1"/>
              </a:solidFill>
            </a:endParaRPr>
          </a:p>
          <a:p>
            <a:pPr marL="0" indent="0">
              <a:buNone/>
            </a:pPr>
            <a:endParaRPr lang="pt-PT" sz="1000" dirty="0"/>
          </a:p>
        </p:txBody>
      </p:sp>
    </p:spTree>
    <p:extLst>
      <p:ext uri="{BB962C8B-B14F-4D97-AF65-F5344CB8AC3E}">
        <p14:creationId xmlns:p14="http://schemas.microsoft.com/office/powerpoint/2010/main" val="2879168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rgbClr val="C17529">
                    <a:lumMod val="75000"/>
                  </a:srgbClr>
                </a:solidFill>
              </a:rPr>
              <a:t>Como usar o </a:t>
            </a:r>
            <a:r>
              <a:rPr lang="pt-PT" dirty="0" err="1" smtClean="0">
                <a:solidFill>
                  <a:srgbClr val="C17529">
                    <a:lumMod val="75000"/>
                  </a:srgbClr>
                </a:solidFill>
              </a:rPr>
              <a:t>C</a:t>
            </a:r>
            <a:r>
              <a:rPr lang="pt-PT" sz="4400" dirty="0" err="1" smtClean="0">
                <a:solidFill>
                  <a:srgbClr val="C17529">
                    <a:lumMod val="75000"/>
                  </a:srgbClr>
                </a:solidFill>
              </a:rPr>
              <a:t>hat</a:t>
            </a:r>
            <a:r>
              <a:rPr lang="pt-PT" dirty="0" err="1" smtClean="0">
                <a:solidFill>
                  <a:srgbClr val="C17529">
                    <a:lumMod val="75000"/>
                  </a:srgbClr>
                </a:solidFill>
              </a:rPr>
              <a:t>GPT</a:t>
            </a:r>
            <a:r>
              <a:rPr lang="pt-PT" dirty="0" smtClean="0">
                <a:solidFill>
                  <a:srgbClr val="C17529">
                    <a:lumMod val="75000"/>
                  </a:srgbClr>
                </a:solidFill>
              </a:rPr>
              <a:t>? </a:t>
            </a:r>
            <a:br>
              <a:rPr lang="pt-PT" dirty="0" smtClean="0">
                <a:solidFill>
                  <a:srgbClr val="C17529">
                    <a:lumMod val="75000"/>
                  </a:srgbClr>
                </a:solidFill>
              </a:rPr>
            </a:br>
            <a:r>
              <a:rPr lang="pt-PT" sz="2700" dirty="0" smtClean="0">
                <a:solidFill>
                  <a:srgbClr val="C17529">
                    <a:lumMod val="75000"/>
                  </a:srgbClr>
                </a:solidFill>
              </a:rPr>
              <a:t>(ou outra ferramenta de IA)</a:t>
            </a:r>
            <a:endParaRPr lang="pt-PT" dirty="0"/>
          </a:p>
        </p:txBody>
      </p:sp>
      <p:sp>
        <p:nvSpPr>
          <p:cNvPr id="3" name="Marcador de Posição de Conteúdo 2"/>
          <p:cNvSpPr>
            <a:spLocks noGrp="1"/>
          </p:cNvSpPr>
          <p:nvPr>
            <p:ph idx="1"/>
          </p:nvPr>
        </p:nvSpPr>
        <p:spPr>
          <a:xfrm>
            <a:off x="938758" y="1700808"/>
            <a:ext cx="7644876" cy="4866851"/>
          </a:xfrm>
        </p:spPr>
        <p:style>
          <a:lnRef idx="1">
            <a:schemeClr val="accent4"/>
          </a:lnRef>
          <a:fillRef idx="3">
            <a:schemeClr val="accent4"/>
          </a:fillRef>
          <a:effectRef idx="2">
            <a:schemeClr val="accent4"/>
          </a:effectRef>
          <a:fontRef idx="minor">
            <a:schemeClr val="lt1"/>
          </a:fontRef>
        </p:style>
        <p:txBody>
          <a:bodyPr>
            <a:normAutofit fontScale="62500" lnSpcReduction="20000"/>
          </a:bodyPr>
          <a:lstStyle/>
          <a:p>
            <a:pPr marL="0" indent="0">
              <a:buNone/>
            </a:pPr>
            <a:r>
              <a:rPr lang="pt-PT" sz="3200" b="1" dirty="0" smtClean="0">
                <a:solidFill>
                  <a:schemeClr val="tx1"/>
                </a:solidFill>
              </a:rPr>
              <a:t>Lembra-te </a:t>
            </a:r>
            <a:r>
              <a:rPr lang="pt-PT" sz="3200" b="1" dirty="0">
                <a:solidFill>
                  <a:schemeClr val="tx1"/>
                </a:solidFill>
              </a:rPr>
              <a:t>ainda de que</a:t>
            </a:r>
            <a:r>
              <a:rPr lang="pt-PT" sz="3200" b="1" dirty="0" smtClean="0">
                <a:solidFill>
                  <a:schemeClr val="tx1"/>
                </a:solidFill>
              </a:rPr>
              <a:t>:</a:t>
            </a:r>
          </a:p>
          <a:p>
            <a:pPr marL="0" indent="0">
              <a:buNone/>
            </a:pPr>
            <a:endParaRPr lang="pt-PT" sz="1000" dirty="0">
              <a:solidFill>
                <a:schemeClr val="tx1"/>
              </a:solidFill>
            </a:endParaRPr>
          </a:p>
          <a:p>
            <a:pPr algn="just"/>
            <a:r>
              <a:rPr lang="pt-PT" sz="3100" dirty="0">
                <a:ln w="0"/>
                <a:solidFill>
                  <a:schemeClr val="tx1"/>
                </a:solidFill>
              </a:rPr>
              <a:t>O </a:t>
            </a:r>
            <a:r>
              <a:rPr lang="pt-PT" sz="3100" dirty="0" err="1">
                <a:ln w="0"/>
                <a:solidFill>
                  <a:schemeClr val="tx1"/>
                </a:solidFill>
              </a:rPr>
              <a:t>ChatGPT</a:t>
            </a:r>
            <a:r>
              <a:rPr lang="pt-PT" sz="3100" dirty="0">
                <a:ln w="0"/>
                <a:solidFill>
                  <a:schemeClr val="tx1"/>
                </a:solidFill>
              </a:rPr>
              <a:t> pode fornecer indicações imprecisas ou incorretas e não fornece as fontes utlizadas.</a:t>
            </a:r>
          </a:p>
          <a:p>
            <a:pPr algn="just"/>
            <a:r>
              <a:rPr lang="pt-PT" sz="3100" dirty="0">
                <a:ln w="0"/>
                <a:solidFill>
                  <a:schemeClr val="tx1"/>
                </a:solidFill>
              </a:rPr>
              <a:t>O pedido de indicação de fontes devolve, por vezes, resultados </a:t>
            </a:r>
            <a:r>
              <a:rPr lang="pt-PT" sz="3100" dirty="0" err="1">
                <a:ln w="0"/>
                <a:solidFill>
                  <a:schemeClr val="tx1"/>
                </a:solidFill>
              </a:rPr>
              <a:t>incorrretos</a:t>
            </a:r>
            <a:r>
              <a:rPr lang="pt-PT" sz="3100" dirty="0">
                <a:ln w="0"/>
                <a:solidFill>
                  <a:schemeClr val="tx1"/>
                </a:solidFill>
              </a:rPr>
              <a:t>.</a:t>
            </a:r>
          </a:p>
          <a:p>
            <a:pPr algn="just"/>
            <a:r>
              <a:rPr lang="pt-PT" sz="3100" dirty="0">
                <a:ln w="0"/>
                <a:solidFill>
                  <a:schemeClr val="tx1"/>
                </a:solidFill>
              </a:rPr>
              <a:t>Na sua versão gratuita, os resultados apresentados pelo </a:t>
            </a:r>
            <a:r>
              <a:rPr lang="pt-PT" sz="3100" dirty="0" err="1">
                <a:ln w="0"/>
                <a:solidFill>
                  <a:schemeClr val="tx1"/>
                </a:solidFill>
              </a:rPr>
              <a:t>ChatGPT</a:t>
            </a:r>
            <a:r>
              <a:rPr lang="pt-PT" sz="3100" dirty="0">
                <a:ln w="0"/>
                <a:solidFill>
                  <a:schemeClr val="tx1"/>
                </a:solidFill>
              </a:rPr>
              <a:t> estão limitados a informação disponível até 2021.</a:t>
            </a:r>
          </a:p>
          <a:p>
            <a:pPr algn="just"/>
            <a:r>
              <a:rPr lang="pt-PT" sz="3100" dirty="0">
                <a:ln w="0"/>
                <a:solidFill>
                  <a:schemeClr val="tx1"/>
                </a:solidFill>
              </a:rPr>
              <a:t>O </a:t>
            </a:r>
            <a:r>
              <a:rPr lang="pt-PT" sz="3100" dirty="0" err="1">
                <a:ln w="0"/>
                <a:solidFill>
                  <a:schemeClr val="tx1"/>
                </a:solidFill>
              </a:rPr>
              <a:t>ChatGPT</a:t>
            </a:r>
            <a:r>
              <a:rPr lang="pt-PT" sz="3100" dirty="0">
                <a:ln w="0"/>
                <a:solidFill>
                  <a:schemeClr val="tx1"/>
                </a:solidFill>
              </a:rPr>
              <a:t> foi treinado com base na escrita coletiva de humanos em todo o mundo, no passado e no presente. Infelizmente, isto significa que os mesmos preconceitos do mundo real também podem aparecer no modelo. Foi demonstrado que o </a:t>
            </a:r>
            <a:r>
              <a:rPr lang="pt-PT" sz="3100" dirty="0" err="1">
                <a:ln w="0"/>
                <a:solidFill>
                  <a:schemeClr val="tx1"/>
                </a:solidFill>
              </a:rPr>
              <a:t>ChatGPT</a:t>
            </a:r>
            <a:r>
              <a:rPr lang="pt-PT" sz="3100" dirty="0">
                <a:ln w="0"/>
                <a:solidFill>
                  <a:schemeClr val="tx1"/>
                </a:solidFill>
              </a:rPr>
              <a:t> produziu algumas respostas terríveis que discriminam o género, a raça e os grupos minoritários (algo que a empresa está a tentar atenuar).</a:t>
            </a:r>
          </a:p>
          <a:p>
            <a:pPr algn="just"/>
            <a:r>
              <a:rPr lang="pt-PT" sz="3100" dirty="0">
                <a:ln w="0"/>
                <a:solidFill>
                  <a:schemeClr val="tx1"/>
                </a:solidFill>
              </a:rPr>
              <a:t>Apresentar como seu um trabalho realizado pelo </a:t>
            </a:r>
            <a:r>
              <a:rPr lang="pt-PT" sz="3100" dirty="0" err="1">
                <a:ln w="0"/>
                <a:solidFill>
                  <a:schemeClr val="tx1"/>
                </a:solidFill>
              </a:rPr>
              <a:t>ChatGPT</a:t>
            </a:r>
            <a:r>
              <a:rPr lang="pt-PT" sz="3100" dirty="0">
                <a:ln w="0"/>
                <a:solidFill>
                  <a:schemeClr val="tx1"/>
                </a:solidFill>
              </a:rPr>
              <a:t> constitui plágio.</a:t>
            </a:r>
          </a:p>
        </p:txBody>
      </p:sp>
    </p:spTree>
    <p:extLst>
      <p:ext uri="{BB962C8B-B14F-4D97-AF65-F5344CB8AC3E}">
        <p14:creationId xmlns:p14="http://schemas.microsoft.com/office/powerpoint/2010/main" val="3658528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C17529">
                    <a:lumMod val="75000"/>
                  </a:srgbClr>
                </a:solidFill>
              </a:rPr>
              <a:t>Como usar o </a:t>
            </a:r>
            <a:r>
              <a:rPr lang="pt-PT" dirty="0" err="1">
                <a:solidFill>
                  <a:srgbClr val="C17529">
                    <a:lumMod val="75000"/>
                  </a:srgbClr>
                </a:solidFill>
              </a:rPr>
              <a:t>C</a:t>
            </a:r>
            <a:r>
              <a:rPr lang="pt-PT" sz="4400" dirty="0" err="1">
                <a:solidFill>
                  <a:srgbClr val="C17529">
                    <a:lumMod val="75000"/>
                  </a:srgbClr>
                </a:solidFill>
              </a:rPr>
              <a:t>hat</a:t>
            </a:r>
            <a:r>
              <a:rPr lang="pt-PT" dirty="0" err="1">
                <a:solidFill>
                  <a:srgbClr val="C17529">
                    <a:lumMod val="75000"/>
                  </a:srgbClr>
                </a:solidFill>
              </a:rPr>
              <a:t>GPT</a:t>
            </a:r>
            <a:r>
              <a:rPr lang="pt-PT" dirty="0">
                <a:solidFill>
                  <a:srgbClr val="C17529">
                    <a:lumMod val="75000"/>
                  </a:srgbClr>
                </a:solidFill>
              </a:rPr>
              <a:t>? </a:t>
            </a:r>
            <a:r>
              <a:rPr lang="pt-PT" dirty="0" smtClean="0">
                <a:solidFill>
                  <a:srgbClr val="C17529">
                    <a:lumMod val="75000"/>
                  </a:srgbClr>
                </a:solidFill>
              </a:rPr>
              <a:t/>
            </a:r>
            <a:br>
              <a:rPr lang="pt-PT" dirty="0" smtClean="0">
                <a:solidFill>
                  <a:srgbClr val="C17529">
                    <a:lumMod val="75000"/>
                  </a:srgbClr>
                </a:solidFill>
              </a:rPr>
            </a:br>
            <a:r>
              <a:rPr lang="pt-PT" sz="2700" dirty="0" smtClean="0">
                <a:solidFill>
                  <a:srgbClr val="C17529">
                    <a:lumMod val="75000"/>
                  </a:srgbClr>
                </a:solidFill>
              </a:rPr>
              <a:t>(</a:t>
            </a:r>
            <a:r>
              <a:rPr lang="pt-PT" sz="2700" dirty="0">
                <a:solidFill>
                  <a:srgbClr val="C17529">
                    <a:lumMod val="75000"/>
                  </a:srgbClr>
                </a:solidFill>
              </a:rPr>
              <a:t>ou outra ferramenta de IA)</a:t>
            </a:r>
            <a:endParaRPr lang="pt-PT" dirty="0"/>
          </a:p>
        </p:txBody>
      </p:sp>
      <p:sp>
        <p:nvSpPr>
          <p:cNvPr id="3" name="Marcador de Posição de Conteúdo 2"/>
          <p:cNvSpPr>
            <a:spLocks noGrp="1"/>
          </p:cNvSpPr>
          <p:nvPr>
            <p:ph idx="1"/>
          </p:nvPr>
        </p:nvSpPr>
        <p:spPr>
          <a:xfrm>
            <a:off x="1112557" y="2348880"/>
            <a:ext cx="7449666" cy="3375246"/>
          </a:xfrm>
        </p:spPr>
        <p:style>
          <a:lnRef idx="1">
            <a:schemeClr val="accent4"/>
          </a:lnRef>
          <a:fillRef idx="3">
            <a:schemeClr val="accent4"/>
          </a:fillRef>
          <a:effectRef idx="2">
            <a:schemeClr val="accent4"/>
          </a:effectRef>
          <a:fontRef idx="minor">
            <a:schemeClr val="lt1"/>
          </a:fontRef>
        </p:style>
        <p:txBody>
          <a:bodyPr>
            <a:noAutofit/>
          </a:bodyPr>
          <a:lstStyle/>
          <a:p>
            <a:pPr marL="0" indent="0">
              <a:buNone/>
            </a:pPr>
            <a:r>
              <a:rPr lang="pt-PT" b="1" dirty="0">
                <a:ln w="0"/>
                <a:solidFill>
                  <a:schemeClr val="tx1"/>
                </a:solidFill>
              </a:rPr>
              <a:t>Exemplos de uma boa utilização do </a:t>
            </a:r>
            <a:r>
              <a:rPr lang="pt-PT" b="1" dirty="0" err="1">
                <a:ln w="0"/>
                <a:solidFill>
                  <a:schemeClr val="tx1"/>
                </a:solidFill>
              </a:rPr>
              <a:t>ChatGPT</a:t>
            </a:r>
            <a:r>
              <a:rPr lang="pt-PT" b="1" dirty="0">
                <a:ln w="0"/>
                <a:solidFill>
                  <a:schemeClr val="tx1"/>
                </a:solidFill>
              </a:rPr>
              <a:t> na realização de trabalhos:</a:t>
            </a:r>
          </a:p>
          <a:p>
            <a:pPr marL="0" indent="0">
              <a:buNone/>
            </a:pPr>
            <a:endParaRPr lang="pt-PT" sz="600" dirty="0">
              <a:ln w="0"/>
              <a:solidFill>
                <a:schemeClr val="tx1"/>
              </a:solidFill>
            </a:endParaRPr>
          </a:p>
          <a:p>
            <a:pPr marL="449263" indent="-187325"/>
            <a:r>
              <a:rPr lang="pt-PT" sz="1900" dirty="0">
                <a:ln w="0"/>
                <a:solidFill>
                  <a:schemeClr val="tx1"/>
                </a:solidFill>
              </a:rPr>
              <a:t>Gerar ideias para questões de investigação ou projetos;</a:t>
            </a:r>
          </a:p>
          <a:p>
            <a:pPr marL="449263" indent="-187325"/>
            <a:r>
              <a:rPr lang="pt-PT" sz="1900" dirty="0">
                <a:ln w="0"/>
                <a:solidFill>
                  <a:schemeClr val="tx1"/>
                </a:solidFill>
              </a:rPr>
              <a:t>Sugerir fontes de dados;</a:t>
            </a:r>
          </a:p>
          <a:p>
            <a:pPr marL="449263" indent="-187325"/>
            <a:r>
              <a:rPr lang="pt-PT" sz="1900" dirty="0">
                <a:ln w="0"/>
                <a:solidFill>
                  <a:schemeClr val="tx1"/>
                </a:solidFill>
              </a:rPr>
              <a:t>Sugerir temas ou tópicos para análise;</a:t>
            </a:r>
          </a:p>
          <a:p>
            <a:pPr marL="449263" indent="-187325"/>
            <a:r>
              <a:rPr lang="pt-PT" sz="1900" dirty="0">
                <a:ln w="0"/>
                <a:solidFill>
                  <a:schemeClr val="tx1"/>
                </a:solidFill>
              </a:rPr>
              <a:t>Traduzir fontes de outras línguas para português;</a:t>
            </a:r>
          </a:p>
          <a:p>
            <a:pPr marL="449263" indent="-187325"/>
            <a:r>
              <a:rPr lang="pt-PT" sz="1900" dirty="0">
                <a:ln w="0"/>
                <a:solidFill>
                  <a:schemeClr val="tx1"/>
                </a:solidFill>
              </a:rPr>
              <a:t>Clarificar ou explicar conceitos.</a:t>
            </a:r>
          </a:p>
        </p:txBody>
      </p:sp>
    </p:spTree>
    <p:extLst>
      <p:ext uri="{BB962C8B-B14F-4D97-AF65-F5344CB8AC3E}">
        <p14:creationId xmlns:p14="http://schemas.microsoft.com/office/powerpoint/2010/main" val="1926045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16632"/>
            <a:ext cx="7633742" cy="1492132"/>
          </a:xfrm>
        </p:spPr>
        <p:txBody>
          <a:bodyPr/>
          <a:lstStyle/>
          <a:p>
            <a:r>
              <a:rPr lang="pt-PT" dirty="0">
                <a:solidFill>
                  <a:schemeClr val="accent6">
                    <a:lumMod val="75000"/>
                  </a:schemeClr>
                </a:solidFill>
              </a:rPr>
              <a:t>Como citar e referenciar o </a:t>
            </a:r>
            <a:r>
              <a:rPr lang="pt-PT" dirty="0" err="1">
                <a:solidFill>
                  <a:schemeClr val="accent6">
                    <a:lumMod val="75000"/>
                  </a:schemeClr>
                </a:solidFill>
              </a:rPr>
              <a:t>C</a:t>
            </a:r>
            <a:r>
              <a:rPr lang="pt-PT" sz="4400" dirty="0" err="1">
                <a:solidFill>
                  <a:schemeClr val="accent6">
                    <a:lumMod val="75000"/>
                  </a:schemeClr>
                </a:solidFill>
              </a:rPr>
              <a:t>hat</a:t>
            </a:r>
            <a:r>
              <a:rPr lang="pt-PT" dirty="0" err="1">
                <a:solidFill>
                  <a:schemeClr val="accent6">
                    <a:lumMod val="75000"/>
                  </a:schemeClr>
                </a:solidFill>
              </a:rPr>
              <a:t>GPT</a:t>
            </a:r>
            <a:r>
              <a:rPr lang="pt-PT" dirty="0">
                <a:solidFill>
                  <a:schemeClr val="accent6">
                    <a:lumMod val="75000"/>
                  </a:schemeClr>
                </a:solidFill>
              </a:rPr>
              <a:t>?</a:t>
            </a:r>
            <a:endParaRPr lang="pt-PT" dirty="0"/>
          </a:p>
        </p:txBody>
      </p:sp>
      <p:sp>
        <p:nvSpPr>
          <p:cNvPr id="3" name="Marcador de Posição de Conteúdo 2"/>
          <p:cNvSpPr>
            <a:spLocks noGrp="1"/>
          </p:cNvSpPr>
          <p:nvPr>
            <p:ph idx="1"/>
          </p:nvPr>
        </p:nvSpPr>
        <p:spPr>
          <a:xfrm>
            <a:off x="899592" y="1700808"/>
            <a:ext cx="7920880" cy="4968552"/>
          </a:xfrm>
        </p:spPr>
        <p:style>
          <a:lnRef idx="1">
            <a:schemeClr val="accent4"/>
          </a:lnRef>
          <a:fillRef idx="3">
            <a:schemeClr val="accent4"/>
          </a:fillRef>
          <a:effectRef idx="2">
            <a:schemeClr val="accent4"/>
          </a:effectRef>
          <a:fontRef idx="minor">
            <a:schemeClr val="lt1"/>
          </a:fontRef>
        </p:style>
        <p:txBody>
          <a:bodyPr>
            <a:noAutofit/>
          </a:bodyPr>
          <a:lstStyle/>
          <a:p>
            <a:pPr marL="0" indent="0" algn="just">
              <a:buNone/>
            </a:pPr>
            <a:r>
              <a:rPr lang="pt-PT" sz="1800" dirty="0">
                <a:solidFill>
                  <a:schemeClr val="tx1"/>
                </a:solidFill>
              </a:rPr>
              <a:t>O</a:t>
            </a:r>
            <a:r>
              <a:rPr lang="pt-PT" sz="1800" dirty="0" smtClean="0">
                <a:solidFill>
                  <a:schemeClr val="tx1"/>
                </a:solidFill>
              </a:rPr>
              <a:t>s </a:t>
            </a:r>
            <a:r>
              <a:rPr lang="pt-PT" sz="1800" dirty="0">
                <a:solidFill>
                  <a:schemeClr val="tx1"/>
                </a:solidFill>
              </a:rPr>
              <a:t>elementos das referências para o </a:t>
            </a:r>
            <a:r>
              <a:rPr lang="pt-PT" sz="1800" dirty="0" err="1">
                <a:solidFill>
                  <a:schemeClr val="tx1"/>
                </a:solidFill>
              </a:rPr>
              <a:t>ChatGPT</a:t>
            </a:r>
            <a:r>
              <a:rPr lang="pt-PT" sz="1800" dirty="0">
                <a:solidFill>
                  <a:schemeClr val="tx1"/>
                </a:solidFill>
              </a:rPr>
              <a:t> ou outros modelos e </a:t>
            </a:r>
            <a:r>
              <a:rPr lang="pt-PT" sz="1800" i="1" dirty="0">
                <a:solidFill>
                  <a:schemeClr val="tx1"/>
                </a:solidFill>
              </a:rPr>
              <a:t>software </a:t>
            </a:r>
            <a:r>
              <a:rPr lang="pt-PT" sz="1800" dirty="0">
                <a:solidFill>
                  <a:schemeClr val="tx1"/>
                </a:solidFill>
              </a:rPr>
              <a:t>de IA  incluem 4 elementos: </a:t>
            </a:r>
            <a:r>
              <a:rPr lang="pt-PT" sz="1800" b="1" dirty="0">
                <a:solidFill>
                  <a:schemeClr val="tx1"/>
                </a:solidFill>
              </a:rPr>
              <a:t>autor</a:t>
            </a:r>
            <a:r>
              <a:rPr lang="pt-PT" sz="1800" dirty="0">
                <a:solidFill>
                  <a:schemeClr val="tx1"/>
                </a:solidFill>
              </a:rPr>
              <a:t>, </a:t>
            </a:r>
            <a:r>
              <a:rPr lang="pt-PT" sz="1800" b="1" dirty="0">
                <a:solidFill>
                  <a:schemeClr val="tx1"/>
                </a:solidFill>
              </a:rPr>
              <a:t>data</a:t>
            </a:r>
            <a:r>
              <a:rPr lang="pt-PT" sz="1800" dirty="0">
                <a:solidFill>
                  <a:schemeClr val="tx1"/>
                </a:solidFill>
              </a:rPr>
              <a:t>, </a:t>
            </a:r>
            <a:r>
              <a:rPr lang="pt-PT" sz="1800" b="1" dirty="0">
                <a:solidFill>
                  <a:schemeClr val="tx1"/>
                </a:solidFill>
              </a:rPr>
              <a:t>título</a:t>
            </a:r>
            <a:r>
              <a:rPr lang="pt-PT" sz="1800" dirty="0">
                <a:solidFill>
                  <a:schemeClr val="tx1"/>
                </a:solidFill>
              </a:rPr>
              <a:t> e </a:t>
            </a:r>
            <a:r>
              <a:rPr lang="pt-PT" sz="1800" b="1" dirty="0">
                <a:solidFill>
                  <a:schemeClr val="tx1"/>
                </a:solidFill>
              </a:rPr>
              <a:t>fonte</a:t>
            </a:r>
            <a:r>
              <a:rPr lang="pt-PT" sz="1800" dirty="0">
                <a:solidFill>
                  <a:schemeClr val="tx1"/>
                </a:solidFill>
              </a:rPr>
              <a:t>. Considerando o </a:t>
            </a:r>
            <a:r>
              <a:rPr lang="pt-PT" sz="1800" dirty="0" err="1">
                <a:solidFill>
                  <a:schemeClr val="tx1"/>
                </a:solidFill>
              </a:rPr>
              <a:t>chatGPT</a:t>
            </a:r>
            <a:r>
              <a:rPr lang="pt-PT" sz="1800" dirty="0">
                <a:solidFill>
                  <a:schemeClr val="tx1"/>
                </a:solidFill>
              </a:rPr>
              <a:t>, deverão ser apresentados os seguintes elementos:</a:t>
            </a:r>
          </a:p>
          <a:p>
            <a:r>
              <a:rPr lang="pt-PT" sz="1800" b="1" dirty="0">
                <a:solidFill>
                  <a:schemeClr val="tx1"/>
                </a:solidFill>
              </a:rPr>
              <a:t>1- Autor:</a:t>
            </a:r>
            <a:r>
              <a:rPr lang="pt-PT" sz="1800" dirty="0">
                <a:solidFill>
                  <a:schemeClr val="tx1"/>
                </a:solidFill>
              </a:rPr>
              <a:t> O autor do modelo é </a:t>
            </a:r>
            <a:r>
              <a:rPr lang="pt-PT" sz="1800" dirty="0" err="1" smtClean="0">
                <a:solidFill>
                  <a:schemeClr val="tx1"/>
                </a:solidFill>
              </a:rPr>
              <a:t>OpenAI</a:t>
            </a:r>
            <a:r>
              <a:rPr lang="pt-PT" sz="1800" dirty="0" smtClean="0">
                <a:solidFill>
                  <a:schemeClr val="tx1"/>
                </a:solidFill>
              </a:rPr>
              <a:t>.</a:t>
            </a:r>
            <a:endParaRPr lang="pt-PT" sz="1800" dirty="0">
              <a:solidFill>
                <a:schemeClr val="tx1"/>
              </a:solidFill>
            </a:endParaRPr>
          </a:p>
          <a:p>
            <a:pPr algn="just"/>
            <a:r>
              <a:rPr lang="pt-PT" sz="1800" b="1" dirty="0">
                <a:solidFill>
                  <a:schemeClr val="tx1"/>
                </a:solidFill>
              </a:rPr>
              <a:t>2- Data:</a:t>
            </a:r>
            <a:r>
              <a:rPr lang="pt-PT" sz="1800" dirty="0">
                <a:solidFill>
                  <a:schemeClr val="tx1"/>
                </a:solidFill>
              </a:rPr>
              <a:t> A data é o ano da versão que foi </a:t>
            </a:r>
            <a:r>
              <a:rPr lang="pt-PT" sz="1800" dirty="0" smtClean="0">
                <a:solidFill>
                  <a:schemeClr val="tx1"/>
                </a:solidFill>
              </a:rPr>
              <a:t>usada</a:t>
            </a:r>
            <a:r>
              <a:rPr lang="pt-PT" sz="1800" dirty="0">
                <a:solidFill>
                  <a:schemeClr val="tx1"/>
                </a:solidFill>
              </a:rPr>
              <a:t> </a:t>
            </a:r>
            <a:r>
              <a:rPr lang="pt-PT" sz="1800" dirty="0" smtClean="0">
                <a:solidFill>
                  <a:schemeClr val="tx1"/>
                </a:solidFill>
              </a:rPr>
              <a:t>(o </a:t>
            </a:r>
            <a:r>
              <a:rPr lang="pt-PT" sz="1800" dirty="0">
                <a:solidFill>
                  <a:schemeClr val="tx1"/>
                </a:solidFill>
              </a:rPr>
              <a:t>número da versão fornece as informações específicas da </a:t>
            </a:r>
            <a:r>
              <a:rPr lang="pt-PT" sz="1800" dirty="0" smtClean="0">
                <a:solidFill>
                  <a:schemeClr val="tx1"/>
                </a:solidFill>
              </a:rPr>
              <a:t>data).</a:t>
            </a:r>
          </a:p>
          <a:p>
            <a:pPr algn="just"/>
            <a:r>
              <a:rPr lang="pt-PT" sz="1800" b="1" dirty="0" smtClean="0">
                <a:solidFill>
                  <a:schemeClr val="tx1"/>
                </a:solidFill>
              </a:rPr>
              <a:t>3- </a:t>
            </a:r>
            <a:r>
              <a:rPr lang="pt-PT" sz="1800" b="1" dirty="0">
                <a:solidFill>
                  <a:schemeClr val="tx1"/>
                </a:solidFill>
              </a:rPr>
              <a:t>Título:</a:t>
            </a:r>
            <a:r>
              <a:rPr lang="pt-PT" sz="1800" dirty="0">
                <a:solidFill>
                  <a:schemeClr val="tx1"/>
                </a:solidFill>
              </a:rPr>
              <a:t> O nome do modelo é “</a:t>
            </a:r>
            <a:r>
              <a:rPr lang="pt-PT" sz="1800" dirty="0" err="1">
                <a:solidFill>
                  <a:schemeClr val="tx1"/>
                </a:solidFill>
              </a:rPr>
              <a:t>ChatGPT</a:t>
            </a:r>
            <a:r>
              <a:rPr lang="pt-PT" sz="1800" dirty="0">
                <a:solidFill>
                  <a:schemeClr val="tx1"/>
                </a:solidFill>
              </a:rPr>
              <a:t>”, então isso serve como título e é colocado em itálico na referência. </a:t>
            </a:r>
            <a:r>
              <a:rPr lang="pt-PT" sz="1800" dirty="0" smtClean="0">
                <a:solidFill>
                  <a:schemeClr val="tx1"/>
                </a:solidFill>
              </a:rPr>
              <a:t> O </a:t>
            </a:r>
            <a:r>
              <a:rPr lang="pt-PT" sz="1800" dirty="0">
                <a:solidFill>
                  <a:schemeClr val="tx1"/>
                </a:solidFill>
              </a:rPr>
              <a:t>número da versão é incluído após o título entre parênteses. </a:t>
            </a:r>
            <a:endParaRPr lang="pt-PT" sz="1800" dirty="0" smtClean="0">
              <a:solidFill>
                <a:schemeClr val="tx1"/>
              </a:solidFill>
            </a:endParaRPr>
          </a:p>
          <a:p>
            <a:pPr algn="just"/>
            <a:r>
              <a:rPr lang="pt-PT" sz="1800" b="1" dirty="0" smtClean="0">
                <a:solidFill>
                  <a:schemeClr val="tx1"/>
                </a:solidFill>
              </a:rPr>
              <a:t>4- </a:t>
            </a:r>
            <a:r>
              <a:rPr lang="pt-PT" sz="1800" b="1" dirty="0">
                <a:solidFill>
                  <a:schemeClr val="tx1"/>
                </a:solidFill>
              </a:rPr>
              <a:t>Fonte:</a:t>
            </a:r>
            <a:r>
              <a:rPr lang="pt-PT" sz="1800" dirty="0">
                <a:solidFill>
                  <a:schemeClr val="tx1"/>
                </a:solidFill>
              </a:rPr>
              <a:t> Quando o nome do editor e o nome do autor são coincidentes, deve-se evitar a  repetição do nome do editor na fonte da referência, recomendando-se que se indique diretamente o URL- </a:t>
            </a:r>
            <a:r>
              <a:rPr lang="pt-PT" sz="1800" u="sng" dirty="0">
                <a:solidFill>
                  <a:schemeClr val="tx1"/>
                </a:solidFill>
                <a:hlinkClick r:id="rId2"/>
              </a:rPr>
              <a:t>https://chat.openai.com/chat</a:t>
            </a:r>
            <a:r>
              <a:rPr lang="pt-PT" sz="1800" dirty="0">
                <a:solidFill>
                  <a:schemeClr val="tx1"/>
                </a:solidFill>
              </a:rPr>
              <a:t> . Para outros modelos ou produtos, deve usar-se o URL que vincula o mais diretamente possível à fonte (ou seja, à página onde se acede ao modelo, não à página inicial do editor).</a:t>
            </a:r>
          </a:p>
        </p:txBody>
      </p:sp>
    </p:spTree>
    <p:extLst>
      <p:ext uri="{BB962C8B-B14F-4D97-AF65-F5344CB8AC3E}">
        <p14:creationId xmlns:p14="http://schemas.microsoft.com/office/powerpoint/2010/main" val="187494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5" y="382385"/>
            <a:ext cx="7985565" cy="814367"/>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pt-PT" dirty="0">
                <a:solidFill>
                  <a:srgbClr val="FF3300"/>
                </a:solidFill>
                <a:latin typeface="+mj-lt"/>
                <a:ea typeface="+mj-ea"/>
                <a:cs typeface="+mj-cs"/>
              </a:rPr>
              <a:t>Direitos</a:t>
            </a:r>
            <a:r>
              <a:rPr lang="pt-PT" b="1" dirty="0" smtClean="0">
                <a:solidFill>
                  <a:srgbClr val="FF3300"/>
                </a:solidFill>
                <a:latin typeface="Bahnschrift Condensed" panose="020B0502040204020203" pitchFamily="34" charset="0"/>
              </a:rPr>
              <a:t> </a:t>
            </a:r>
            <a:r>
              <a:rPr lang="pt-PT" dirty="0">
                <a:solidFill>
                  <a:srgbClr val="FF3300"/>
                </a:solidFill>
                <a:latin typeface="+mj-lt"/>
                <a:ea typeface="+mj-ea"/>
                <a:cs typeface="+mj-cs"/>
              </a:rPr>
              <a:t>de</a:t>
            </a:r>
            <a:r>
              <a:rPr lang="pt-PT" b="1" dirty="0" smtClean="0">
                <a:solidFill>
                  <a:srgbClr val="FF3300"/>
                </a:solidFill>
                <a:latin typeface="Bahnschrift Condensed" panose="020B0502040204020203" pitchFamily="34" charset="0"/>
              </a:rPr>
              <a:t> </a:t>
            </a:r>
            <a:r>
              <a:rPr lang="pt-PT" dirty="0">
                <a:solidFill>
                  <a:srgbClr val="FF3300"/>
                </a:solidFill>
                <a:latin typeface="+mj-lt"/>
                <a:ea typeface="+mj-ea"/>
                <a:cs typeface="+mj-cs"/>
              </a:rPr>
              <a:t>Autor</a:t>
            </a:r>
          </a:p>
        </p:txBody>
      </p:sp>
      <p:sp>
        <p:nvSpPr>
          <p:cNvPr id="5" name="Rectângulo 4"/>
          <p:cNvSpPr/>
          <p:nvPr/>
        </p:nvSpPr>
        <p:spPr>
          <a:xfrm>
            <a:off x="755576" y="1571612"/>
            <a:ext cx="7985564" cy="249299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pt-PT" b="1" dirty="0">
                <a:solidFill>
                  <a:schemeClr val="tx1"/>
                </a:solidFill>
                <a:effectLst>
                  <a:outerShdw blurRad="38100" dist="38100" dir="2700000" algn="tl">
                    <a:srgbClr val="000000">
                      <a:alpha val="43137"/>
                    </a:srgbClr>
                  </a:outerShdw>
                </a:effectLst>
              </a:rPr>
              <a:t>R</a:t>
            </a:r>
            <a:r>
              <a:rPr lang="pt-PT" b="1" dirty="0" smtClean="0">
                <a:solidFill>
                  <a:schemeClr val="tx1"/>
                </a:solidFill>
                <a:effectLst>
                  <a:outerShdw blurRad="38100" dist="38100" dir="2700000" algn="tl">
                    <a:srgbClr val="000000">
                      <a:alpha val="43137"/>
                    </a:srgbClr>
                  </a:outerShdw>
                </a:effectLst>
              </a:rPr>
              <a:t>elativo aos Direitos de Autor e Direitos Conexos:</a:t>
            </a:r>
          </a:p>
          <a:p>
            <a:pPr lvl="1" indent="346075" algn="just">
              <a:lnSpc>
                <a:spcPct val="150000"/>
              </a:lnSpc>
              <a:buFont typeface="Courier New" pitchFamily="49" charset="0"/>
              <a:buChar char="o"/>
            </a:pPr>
            <a:r>
              <a:rPr lang="pt-PT" dirty="0" smtClean="0">
                <a:solidFill>
                  <a:schemeClr val="tx1"/>
                </a:solidFill>
              </a:rPr>
              <a:t>autores de obras literárias, artísticas e musicais</a:t>
            </a:r>
          </a:p>
          <a:p>
            <a:pPr lvl="1" indent="346075" algn="just">
              <a:lnSpc>
                <a:spcPct val="150000"/>
              </a:lnSpc>
              <a:buFont typeface="Courier New" pitchFamily="49" charset="0"/>
              <a:buChar char="o"/>
            </a:pPr>
            <a:r>
              <a:rPr lang="pt-PT" dirty="0" smtClean="0">
                <a:solidFill>
                  <a:schemeClr val="tx1"/>
                </a:solidFill>
              </a:rPr>
              <a:t>titulares de direitos em relação a obras cinematográficas </a:t>
            </a:r>
          </a:p>
          <a:p>
            <a:pPr lvl="1" indent="346075" algn="just">
              <a:lnSpc>
                <a:spcPct val="150000"/>
              </a:lnSpc>
              <a:buFont typeface="Courier New" pitchFamily="49" charset="0"/>
              <a:buChar char="o"/>
            </a:pPr>
            <a:r>
              <a:rPr lang="pt-PT" dirty="0" smtClean="0">
                <a:solidFill>
                  <a:schemeClr val="tx1"/>
                </a:solidFill>
              </a:rPr>
              <a:t>produtores de fonogramas</a:t>
            </a:r>
          </a:p>
          <a:p>
            <a:pPr lvl="1" indent="346075" algn="just">
              <a:lnSpc>
                <a:spcPct val="150000"/>
              </a:lnSpc>
              <a:buFont typeface="Courier New" pitchFamily="49" charset="0"/>
              <a:buChar char="o"/>
            </a:pPr>
            <a:r>
              <a:rPr lang="pt-PT" dirty="0" smtClean="0">
                <a:solidFill>
                  <a:schemeClr val="tx1"/>
                </a:solidFill>
              </a:rPr>
              <a:t>organismos de radiodifusão </a:t>
            </a:r>
          </a:p>
          <a:p>
            <a:pPr lvl="1" indent="346075" algn="just">
              <a:buFont typeface="Courier New" pitchFamily="49" charset="0"/>
              <a:buChar char="o"/>
            </a:pPr>
            <a:r>
              <a:rPr lang="pt-PT" dirty="0" smtClean="0">
                <a:solidFill>
                  <a:schemeClr val="tx1"/>
                </a:solidFill>
              </a:rPr>
              <a:t>artistas intérpretes e executantes </a:t>
            </a:r>
            <a:r>
              <a:rPr lang="pt-PT" sz="1200" dirty="0" smtClean="0">
                <a:solidFill>
                  <a:schemeClr val="tx1"/>
                </a:solidFill>
              </a:rPr>
              <a:t>(atores</a:t>
            </a:r>
            <a:r>
              <a:rPr lang="pt-PT" sz="1200" dirty="0">
                <a:solidFill>
                  <a:schemeClr val="tx1"/>
                </a:solidFill>
              </a:rPr>
              <a:t>, cantores, músicos, bailarinos, ou dos que representem, cantem, recitem, declamem, interpretem ou executem de qualquer maneira obras literárias ou </a:t>
            </a:r>
            <a:r>
              <a:rPr lang="pt-PT" sz="1200" dirty="0" smtClean="0">
                <a:solidFill>
                  <a:schemeClr val="tx1"/>
                </a:solidFill>
              </a:rPr>
              <a:t>artísticas)</a:t>
            </a:r>
            <a:endParaRPr lang="pt-PT" sz="1200" dirty="0">
              <a:solidFill>
                <a:schemeClr val="tx1"/>
              </a:solidFill>
            </a:endParaRPr>
          </a:p>
        </p:txBody>
      </p:sp>
      <p:sp>
        <p:nvSpPr>
          <p:cNvPr id="10" name="Rectângulo 9">
            <a:hlinkClick r:id="rId2" action="ppaction://hlinkfile"/>
          </p:cNvPr>
          <p:cNvSpPr/>
          <p:nvPr/>
        </p:nvSpPr>
        <p:spPr>
          <a:xfrm>
            <a:off x="755575" y="5301208"/>
            <a:ext cx="7985565"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pt-PT" sz="1600" b="1" dirty="0" smtClean="0">
                <a:solidFill>
                  <a:schemeClr val="tx1"/>
                </a:solidFill>
              </a:rPr>
              <a:t>1985</a:t>
            </a:r>
          </a:p>
          <a:p>
            <a:r>
              <a:rPr lang="pt-PT" sz="1600" dirty="0" smtClean="0">
                <a:solidFill>
                  <a:schemeClr val="tx1"/>
                </a:solidFill>
              </a:rPr>
              <a:t>Código de Direito de Autor e Direitos Conexos </a:t>
            </a:r>
            <a:r>
              <a:rPr lang="pt-PT" sz="1600" dirty="0">
                <a:solidFill>
                  <a:schemeClr val="tx1"/>
                </a:solidFill>
              </a:rPr>
              <a:t> </a:t>
            </a:r>
            <a:r>
              <a:rPr lang="pt-PT" sz="1600" dirty="0" smtClean="0">
                <a:solidFill>
                  <a:schemeClr val="tx1"/>
                </a:solidFill>
              </a:rPr>
              <a:t>  </a:t>
            </a:r>
            <a:r>
              <a:rPr lang="pt-PT" sz="1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hlinkClick r:id="rId3"/>
              </a:rPr>
              <a:t>Decreto-Lei n.º 63/85 de 14 de Março</a:t>
            </a:r>
            <a:endParaRPr lang="pt-PT" sz="1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algn="ctr"/>
            <a:r>
              <a:rPr lang="pt-PT" sz="1600" dirty="0" smtClean="0">
                <a:solidFill>
                  <a:schemeClr val="tx1"/>
                </a:solidFill>
              </a:rPr>
              <a:t>+</a:t>
            </a:r>
          </a:p>
          <a:p>
            <a:pPr algn="ctr"/>
            <a:r>
              <a:rPr lang="pt-PT" sz="1600" dirty="0" smtClean="0">
                <a:solidFill>
                  <a:schemeClr val="tx1"/>
                </a:solidFill>
              </a:rPr>
              <a:t>18 alterações</a:t>
            </a:r>
          </a:p>
          <a:p>
            <a:pPr algn="ctr"/>
            <a:r>
              <a:rPr lang="pt-PT" sz="1600" dirty="0" smtClean="0">
                <a:solidFill>
                  <a:schemeClr val="tx1"/>
                </a:solidFill>
              </a:rPr>
              <a:t>Última versão: </a:t>
            </a:r>
            <a:r>
              <a:rPr lang="pt-PT" sz="1600" b="1" u="sng" dirty="0" smtClean="0">
                <a:solidFill>
                  <a:schemeClr val="tx1"/>
                </a:solidFill>
                <a:hlinkClick r:id="rId3"/>
              </a:rPr>
              <a:t>Decreto-Lei </a:t>
            </a:r>
            <a:r>
              <a:rPr lang="pt-PT" sz="1600" b="1" u="sng" dirty="0">
                <a:solidFill>
                  <a:schemeClr val="tx1"/>
                </a:solidFill>
                <a:hlinkClick r:id="rId3"/>
              </a:rPr>
              <a:t>n.º </a:t>
            </a:r>
            <a:r>
              <a:rPr lang="pt-PT" sz="1600" b="1" u="sng" dirty="0" smtClean="0">
                <a:solidFill>
                  <a:schemeClr val="tx1"/>
                </a:solidFill>
                <a:hlinkClick r:id="rId3"/>
              </a:rPr>
              <a:t>47/2023</a:t>
            </a:r>
            <a:r>
              <a:rPr lang="pt-PT" sz="1600" b="1" dirty="0">
                <a:solidFill>
                  <a:schemeClr val="tx1"/>
                </a:solidFill>
              </a:rPr>
              <a:t> </a:t>
            </a:r>
            <a:r>
              <a:rPr lang="pt-PT" sz="1600" b="1" dirty="0" smtClean="0">
                <a:solidFill>
                  <a:schemeClr val="tx1"/>
                </a:solidFill>
              </a:rPr>
              <a:t>de </a:t>
            </a:r>
            <a:r>
              <a:rPr lang="pt-PT" sz="1600" b="1" dirty="0">
                <a:solidFill>
                  <a:schemeClr val="tx1"/>
                </a:solidFill>
              </a:rPr>
              <a:t>19/06</a:t>
            </a:r>
            <a:endParaRPr lang="pt-PT" sz="1600" dirty="0">
              <a:solidFill>
                <a:schemeClr val="tx1"/>
              </a:solidFill>
            </a:endParaRPr>
          </a:p>
        </p:txBody>
      </p:sp>
      <p:sp>
        <p:nvSpPr>
          <p:cNvPr id="3" name="CaixaDeTexto 2"/>
          <p:cNvSpPr txBox="1"/>
          <p:nvPr/>
        </p:nvSpPr>
        <p:spPr>
          <a:xfrm>
            <a:off x="755576" y="4149080"/>
            <a:ext cx="8011232"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pt-PT" sz="1400" b="1" i="1" dirty="0" smtClean="0">
                <a:solidFill>
                  <a:schemeClr val="tx1"/>
                </a:solidFill>
              </a:rPr>
              <a:t>Exemplos de obras: </a:t>
            </a:r>
            <a:r>
              <a:rPr lang="pt-PT" sz="1400" dirty="0" smtClean="0">
                <a:solidFill>
                  <a:schemeClr val="tx1"/>
                </a:solidFill>
              </a:rPr>
              <a:t>livros</a:t>
            </a:r>
            <a:r>
              <a:rPr lang="pt-PT" sz="1400" dirty="0">
                <a:solidFill>
                  <a:schemeClr val="tx1"/>
                </a:solidFill>
              </a:rPr>
              <a:t>, revistas, jornais, conferências, lições, discursos, poemas, obras dramáticas e dramático-musicais, obras coreográficas, composições musicais com ou sem letras, filmes, programas de televisão, composições fonográficas, videográficas e radiofónicas, e obras artísticas como desenhos, pinturas, esculturas, cerâmica, fotografias, artes aplicadas, ilustrações, projetos de arquitetura e frases </a:t>
            </a:r>
            <a:r>
              <a:rPr lang="pt-PT" sz="1400" dirty="0" smtClean="0">
                <a:solidFill>
                  <a:schemeClr val="tx1"/>
                </a:solidFill>
              </a:rPr>
              <a:t>publicitárias, etc.</a:t>
            </a:r>
            <a:endParaRPr lang="pt-PT" sz="14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C17529">
                    <a:lumMod val="75000"/>
                  </a:srgbClr>
                </a:solidFill>
              </a:rPr>
              <a:t>Como citar e referenciar o </a:t>
            </a:r>
            <a:r>
              <a:rPr lang="pt-PT" dirty="0" err="1">
                <a:solidFill>
                  <a:srgbClr val="C17529">
                    <a:lumMod val="75000"/>
                  </a:srgbClr>
                </a:solidFill>
              </a:rPr>
              <a:t>C</a:t>
            </a:r>
            <a:r>
              <a:rPr lang="pt-PT" sz="4400" dirty="0" err="1">
                <a:solidFill>
                  <a:srgbClr val="C17529">
                    <a:lumMod val="75000"/>
                  </a:srgbClr>
                </a:solidFill>
              </a:rPr>
              <a:t>hat</a:t>
            </a:r>
            <a:r>
              <a:rPr lang="pt-PT" dirty="0" err="1">
                <a:solidFill>
                  <a:srgbClr val="C17529">
                    <a:lumMod val="75000"/>
                  </a:srgbClr>
                </a:solidFill>
              </a:rPr>
              <a:t>GPT</a:t>
            </a:r>
            <a:r>
              <a:rPr lang="pt-PT" dirty="0">
                <a:solidFill>
                  <a:srgbClr val="C17529">
                    <a:lumMod val="75000"/>
                  </a:srgbClr>
                </a:solidFill>
              </a:rPr>
              <a:t>?</a:t>
            </a:r>
            <a:endParaRPr lang="pt-PT"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941" y="4330602"/>
            <a:ext cx="751955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ângulo 5"/>
          <p:cNvSpPr/>
          <p:nvPr/>
        </p:nvSpPr>
        <p:spPr>
          <a:xfrm>
            <a:off x="966660" y="2621851"/>
            <a:ext cx="7488832"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50000"/>
              </a:lnSpc>
            </a:pPr>
            <a:r>
              <a:rPr lang="pt-PT" sz="2000" dirty="0">
                <a:solidFill>
                  <a:schemeClr val="tx1"/>
                </a:solidFill>
              </a:rPr>
              <a:t>Para citar um texto gerado por </a:t>
            </a:r>
            <a:r>
              <a:rPr lang="pt-PT" sz="2000" dirty="0" err="1">
                <a:solidFill>
                  <a:schemeClr val="tx1"/>
                </a:solidFill>
              </a:rPr>
              <a:t>ChatGPT</a:t>
            </a:r>
            <a:r>
              <a:rPr lang="pt-PT" sz="2000" dirty="0">
                <a:solidFill>
                  <a:schemeClr val="tx1"/>
                </a:solidFill>
              </a:rPr>
              <a:t>, </a:t>
            </a:r>
            <a:r>
              <a:rPr lang="pt-PT" sz="2000" dirty="0" smtClean="0">
                <a:solidFill>
                  <a:schemeClr val="tx1"/>
                </a:solidFill>
              </a:rPr>
              <a:t>clica </a:t>
            </a:r>
            <a:r>
              <a:rPr lang="pt-PT" sz="2000" dirty="0">
                <a:solidFill>
                  <a:schemeClr val="tx1"/>
                </a:solidFill>
              </a:rPr>
              <a:t>no botão </a:t>
            </a:r>
            <a:r>
              <a:rPr lang="pt-PT" sz="2000" b="1" dirty="0">
                <a:solidFill>
                  <a:schemeClr val="tx1"/>
                </a:solidFill>
              </a:rPr>
              <a:t>Share</a:t>
            </a:r>
            <a:r>
              <a:rPr lang="pt-PT" sz="2000" dirty="0">
                <a:solidFill>
                  <a:schemeClr val="tx1"/>
                </a:solidFill>
              </a:rPr>
              <a:t> </a:t>
            </a:r>
            <a:r>
              <a:rPr lang="pt-PT" sz="2000" b="1" dirty="0">
                <a:solidFill>
                  <a:schemeClr val="tx1"/>
                </a:solidFill>
              </a:rPr>
              <a:t>chat</a:t>
            </a:r>
            <a:r>
              <a:rPr lang="pt-PT" sz="2000" dirty="0">
                <a:solidFill>
                  <a:schemeClr val="tx1"/>
                </a:solidFill>
              </a:rPr>
              <a:t> no canto superior direito para gerar um link para o chat:</a:t>
            </a:r>
          </a:p>
        </p:txBody>
      </p:sp>
    </p:spTree>
    <p:extLst>
      <p:ext uri="{BB962C8B-B14F-4D97-AF65-F5344CB8AC3E}">
        <p14:creationId xmlns:p14="http://schemas.microsoft.com/office/powerpoint/2010/main" val="3965843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accent6">
                    <a:lumMod val="75000"/>
                  </a:schemeClr>
                </a:solidFill>
              </a:rPr>
              <a:t>Como citar e referenciar o </a:t>
            </a:r>
            <a:r>
              <a:rPr lang="pt-PT" dirty="0" err="1">
                <a:solidFill>
                  <a:schemeClr val="accent6">
                    <a:lumMod val="75000"/>
                  </a:schemeClr>
                </a:solidFill>
              </a:rPr>
              <a:t>ChatGPT</a:t>
            </a:r>
            <a:r>
              <a:rPr lang="pt-PT" dirty="0" smtClean="0">
                <a:solidFill>
                  <a:schemeClr val="accent6">
                    <a:lumMod val="75000"/>
                  </a:schemeClr>
                </a:solidFill>
              </a:rPr>
              <a:t>? </a:t>
            </a:r>
            <a:endParaRPr lang="pt-PT" dirty="0"/>
          </a:p>
        </p:txBody>
      </p:sp>
      <p:sp>
        <p:nvSpPr>
          <p:cNvPr id="3" name="Marcador de Posição de Conteúdo 2"/>
          <p:cNvSpPr>
            <a:spLocks noGrp="1"/>
          </p:cNvSpPr>
          <p:nvPr>
            <p:ph idx="1"/>
          </p:nvPr>
        </p:nvSpPr>
        <p:spPr>
          <a:xfrm>
            <a:off x="971600" y="1874517"/>
            <a:ext cx="7776864" cy="4650827"/>
          </a:xfrm>
        </p:spPr>
        <p:style>
          <a:lnRef idx="1">
            <a:schemeClr val="accent4"/>
          </a:lnRef>
          <a:fillRef idx="3">
            <a:schemeClr val="accent4"/>
          </a:fillRef>
          <a:effectRef idx="2">
            <a:schemeClr val="accent4"/>
          </a:effectRef>
          <a:fontRef idx="minor">
            <a:schemeClr val="lt1"/>
          </a:fontRef>
        </p:style>
        <p:txBody>
          <a:bodyPr>
            <a:noAutofit/>
          </a:bodyPr>
          <a:lstStyle/>
          <a:p>
            <a:pPr marL="0" indent="0">
              <a:buNone/>
            </a:pPr>
            <a:r>
              <a:rPr lang="pt-PT" sz="2400" b="1" dirty="0" smtClean="0">
                <a:solidFill>
                  <a:schemeClr val="tx1"/>
                </a:solidFill>
              </a:rPr>
              <a:t>Exemplo:</a:t>
            </a:r>
            <a:r>
              <a:rPr lang="pt-PT" sz="2400" b="1" dirty="0" smtClean="0">
                <a:solidFill>
                  <a:schemeClr val="tx1"/>
                </a:solidFill>
                <a:effectLst>
                  <a:outerShdw blurRad="38100" dist="38100" dir="2700000" algn="tl">
                    <a:srgbClr val="000000">
                      <a:alpha val="43137"/>
                    </a:srgbClr>
                  </a:outerShdw>
                </a:effectLst>
              </a:rPr>
              <a:t> </a:t>
            </a:r>
          </a:p>
          <a:p>
            <a:pPr marL="363538" indent="-188913" algn="just"/>
            <a:r>
              <a:rPr lang="pt-PT" sz="1900" dirty="0" smtClean="0">
                <a:solidFill>
                  <a:schemeClr val="tx1"/>
                </a:solidFill>
              </a:rPr>
              <a:t>Face </a:t>
            </a:r>
            <a:r>
              <a:rPr lang="pt-PT" sz="1900" dirty="0">
                <a:solidFill>
                  <a:schemeClr val="tx1"/>
                </a:solidFill>
              </a:rPr>
              <a:t>à questão “A divisão entre o cérebro esquerdo e o cérebro direito é real ou uma metáfora?”, o texto gerado pelo </a:t>
            </a:r>
            <a:r>
              <a:rPr lang="pt-PT" sz="1900" b="1" dirty="0" err="1">
                <a:solidFill>
                  <a:schemeClr val="tx1"/>
                </a:solidFill>
              </a:rPr>
              <a:t>ChatGPT</a:t>
            </a:r>
            <a:r>
              <a:rPr lang="pt-PT" sz="1900" dirty="0">
                <a:solidFill>
                  <a:schemeClr val="tx1"/>
                </a:solidFill>
              </a:rPr>
              <a:t> indicou que, embora os dois hemisférios cerebrais sejam um pouco especializados, “a noção de que as pessoas podem ser caracterizadas como ‘cérebro esquerdo’ ou ‘cérebro direito’ é considerada uma simplificação excessiva e um mito popular” (</a:t>
            </a:r>
            <a:r>
              <a:rPr lang="pt-PT" sz="1900" dirty="0" err="1">
                <a:solidFill>
                  <a:schemeClr val="tx1"/>
                </a:solidFill>
              </a:rPr>
              <a:t>OpenAI</a:t>
            </a:r>
            <a:r>
              <a:rPr lang="pt-PT" sz="1900" dirty="0">
                <a:solidFill>
                  <a:schemeClr val="tx1"/>
                </a:solidFill>
              </a:rPr>
              <a:t>, 2023</a:t>
            </a:r>
            <a:r>
              <a:rPr lang="pt-PT" sz="1900" dirty="0" smtClean="0">
                <a:solidFill>
                  <a:schemeClr val="tx1"/>
                </a:solidFill>
              </a:rPr>
              <a:t>).</a:t>
            </a:r>
            <a:endParaRPr lang="pt-PT" sz="1900" dirty="0">
              <a:solidFill>
                <a:schemeClr val="tx1"/>
              </a:solidFill>
            </a:endParaRPr>
          </a:p>
          <a:p>
            <a:pPr marL="363538" indent="-188913" algn="just"/>
            <a:r>
              <a:rPr lang="pt-PT" sz="1900" dirty="0">
                <a:solidFill>
                  <a:schemeClr val="tx1"/>
                </a:solidFill>
              </a:rPr>
              <a:t>Neste caso concreto, a referência bibliográfica </a:t>
            </a:r>
            <a:r>
              <a:rPr lang="pt-PT" sz="1900" dirty="0" smtClean="0">
                <a:solidFill>
                  <a:schemeClr val="tx1"/>
                </a:solidFill>
              </a:rPr>
              <a:t>será:</a:t>
            </a:r>
          </a:p>
          <a:p>
            <a:pPr marL="536575" indent="-173038">
              <a:buNone/>
            </a:pPr>
            <a:r>
              <a:rPr lang="pt-PT" sz="1900" dirty="0" smtClean="0">
                <a:solidFill>
                  <a:schemeClr val="tx1"/>
                </a:solidFill>
              </a:rPr>
              <a:t>	</a:t>
            </a:r>
            <a:r>
              <a:rPr lang="pt-PT" sz="1900" dirty="0" err="1" smtClean="0">
                <a:solidFill>
                  <a:schemeClr val="tx1"/>
                </a:solidFill>
              </a:rPr>
              <a:t>OpenAI</a:t>
            </a:r>
            <a:r>
              <a:rPr lang="pt-PT" sz="1900" dirty="0">
                <a:solidFill>
                  <a:schemeClr val="tx1"/>
                </a:solidFill>
              </a:rPr>
              <a:t>. (2023). </a:t>
            </a:r>
            <a:r>
              <a:rPr lang="pt-PT" sz="1900" dirty="0" err="1">
                <a:solidFill>
                  <a:schemeClr val="tx1"/>
                </a:solidFill>
              </a:rPr>
              <a:t>ChatGPT</a:t>
            </a:r>
            <a:r>
              <a:rPr lang="pt-PT" sz="1900" dirty="0">
                <a:solidFill>
                  <a:schemeClr val="tx1"/>
                </a:solidFill>
              </a:rPr>
              <a:t> (Mar 14 </a:t>
            </a:r>
            <a:r>
              <a:rPr lang="pt-PT" sz="1900" dirty="0" err="1">
                <a:solidFill>
                  <a:schemeClr val="tx1"/>
                </a:solidFill>
              </a:rPr>
              <a:t>version</a:t>
            </a:r>
            <a:r>
              <a:rPr lang="pt-PT" sz="1900" dirty="0">
                <a:solidFill>
                  <a:schemeClr val="tx1"/>
                </a:solidFill>
              </a:rPr>
              <a:t>) [</a:t>
            </a:r>
            <a:r>
              <a:rPr lang="pt-PT" sz="1900" dirty="0" err="1">
                <a:solidFill>
                  <a:schemeClr val="tx1"/>
                </a:solidFill>
              </a:rPr>
              <a:t>Large</a:t>
            </a:r>
            <a:r>
              <a:rPr lang="pt-PT" sz="1900" dirty="0">
                <a:solidFill>
                  <a:schemeClr val="tx1"/>
                </a:solidFill>
              </a:rPr>
              <a:t> </a:t>
            </a:r>
            <a:r>
              <a:rPr lang="pt-PT" sz="1900" dirty="0" err="1">
                <a:solidFill>
                  <a:schemeClr val="tx1"/>
                </a:solidFill>
              </a:rPr>
              <a:t>language</a:t>
            </a:r>
            <a:r>
              <a:rPr lang="pt-PT" sz="1900" dirty="0">
                <a:solidFill>
                  <a:schemeClr val="tx1"/>
                </a:solidFill>
              </a:rPr>
              <a:t> </a:t>
            </a:r>
            <a:r>
              <a:rPr lang="pt-PT" sz="1900" dirty="0" err="1">
                <a:solidFill>
                  <a:schemeClr val="tx1"/>
                </a:solidFill>
              </a:rPr>
              <a:t>model</a:t>
            </a:r>
            <a:r>
              <a:rPr lang="pt-PT" sz="1900" dirty="0">
                <a:solidFill>
                  <a:schemeClr val="tx1"/>
                </a:solidFill>
              </a:rPr>
              <a:t>]. </a:t>
            </a:r>
            <a:r>
              <a:rPr lang="pt-PT" sz="1900" i="1" dirty="0" smtClean="0">
                <a:solidFill>
                  <a:schemeClr val="tx1"/>
                </a:solidFill>
              </a:rPr>
              <a:t>https</a:t>
            </a:r>
            <a:r>
              <a:rPr lang="pt-PT" sz="1900" i="1" dirty="0">
                <a:solidFill>
                  <a:schemeClr val="tx1"/>
                </a:solidFill>
              </a:rPr>
              <a:t>://</a:t>
            </a:r>
            <a:r>
              <a:rPr lang="pt-PT" sz="1900" i="1" dirty="0" smtClean="0">
                <a:solidFill>
                  <a:schemeClr val="tx1"/>
                </a:solidFill>
              </a:rPr>
              <a:t>chat.openai.com/chat.</a:t>
            </a:r>
            <a:endParaRPr lang="pt-PT" sz="1900" i="1" dirty="0">
              <a:solidFill>
                <a:schemeClr val="tx1"/>
              </a:solidFill>
            </a:endParaRPr>
          </a:p>
          <a:p>
            <a:pPr marL="363538" indent="-188913"/>
            <a:r>
              <a:rPr lang="pt-PT" sz="1900" dirty="0">
                <a:solidFill>
                  <a:schemeClr val="tx1"/>
                </a:solidFill>
              </a:rPr>
              <a:t>A referência no texto pode assumir o formato de narrativa no texto - Segundo a </a:t>
            </a:r>
            <a:r>
              <a:rPr lang="pt-PT" sz="1900" dirty="0" err="1">
                <a:solidFill>
                  <a:schemeClr val="tx1"/>
                </a:solidFill>
              </a:rPr>
              <a:t>OpenAI</a:t>
            </a:r>
            <a:r>
              <a:rPr lang="pt-PT" sz="1900" dirty="0">
                <a:solidFill>
                  <a:schemeClr val="tx1"/>
                </a:solidFill>
              </a:rPr>
              <a:t> (2023)... -  ou surgir entre parênteses -  (</a:t>
            </a:r>
            <a:r>
              <a:rPr lang="pt-PT" sz="1900" dirty="0" err="1">
                <a:solidFill>
                  <a:schemeClr val="tx1"/>
                </a:solidFill>
              </a:rPr>
              <a:t>OpenAI</a:t>
            </a:r>
            <a:r>
              <a:rPr lang="pt-PT" sz="1900" dirty="0">
                <a:solidFill>
                  <a:schemeClr val="tx1"/>
                </a:solidFill>
              </a:rPr>
              <a:t>, 2023).</a:t>
            </a:r>
          </a:p>
        </p:txBody>
      </p:sp>
    </p:spTree>
    <p:extLst>
      <p:ext uri="{BB962C8B-B14F-4D97-AF65-F5344CB8AC3E}">
        <p14:creationId xmlns:p14="http://schemas.microsoft.com/office/powerpoint/2010/main" val="2262757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a:t>Regulamento Geral sobre a Proteção de Dados</a:t>
            </a:r>
          </a:p>
        </p:txBody>
      </p:sp>
      <p:sp>
        <p:nvSpPr>
          <p:cNvPr id="3" name="Rectângulo 2"/>
          <p:cNvSpPr/>
          <p:nvPr/>
        </p:nvSpPr>
        <p:spPr>
          <a:xfrm>
            <a:off x="825450" y="6350737"/>
            <a:ext cx="8892480" cy="338554"/>
          </a:xfrm>
          <a:prstGeom prst="rect">
            <a:avLst/>
          </a:prstGeom>
        </p:spPr>
        <p:txBody>
          <a:bodyPr wrap="square">
            <a:spAutoFit/>
          </a:bodyPr>
          <a:lstStyle/>
          <a:p>
            <a:pPr lvl="0"/>
            <a:r>
              <a:rPr lang="pt-PT" sz="800" dirty="0">
                <a:solidFill>
                  <a:prstClr val="black"/>
                </a:solidFill>
                <a:hlinkClick r:id="rId2"/>
              </a:rPr>
              <a:t>https://commission.europa.eu/law/law-topic/data-protection/reform/what-does-general-data-protection-regulation-gdpr-govern_pt</a:t>
            </a:r>
            <a:r>
              <a:rPr lang="pt-PT" sz="800" dirty="0">
                <a:solidFill>
                  <a:prstClr val="black"/>
                </a:solidFill>
              </a:rPr>
              <a:t> [consultado em 06-05-2024</a:t>
            </a:r>
            <a:r>
              <a:rPr lang="pt-PT" sz="800" dirty="0" smtClean="0">
                <a:solidFill>
                  <a:prstClr val="black"/>
                </a:solidFill>
              </a:rPr>
              <a:t>]</a:t>
            </a:r>
            <a:endParaRPr lang="pt-PT" sz="800" dirty="0">
              <a:solidFill>
                <a:prstClr val="black"/>
              </a:solidFill>
            </a:endParaRPr>
          </a:p>
          <a:p>
            <a:pPr lvl="0"/>
            <a:r>
              <a:rPr lang="pt-PT" sz="800" u="sng" dirty="0">
                <a:solidFill>
                  <a:prstClr val="black"/>
                </a:solidFill>
                <a:hlinkClick r:id="rId3"/>
              </a:rPr>
              <a:t>https://www.deco.proteste.pt/tecnologia/computadores/noticias/protecao-dados-precisa-saber-regulamento-europeu</a:t>
            </a:r>
            <a:r>
              <a:rPr lang="pt-PT" sz="800" u="sng" dirty="0">
                <a:solidFill>
                  <a:prstClr val="black"/>
                </a:solidFill>
              </a:rPr>
              <a:t> </a:t>
            </a:r>
            <a:r>
              <a:rPr lang="pt-PT" sz="800" dirty="0">
                <a:solidFill>
                  <a:prstClr val="black"/>
                </a:solidFill>
              </a:rPr>
              <a:t>[consultado em 06/05/2024]</a:t>
            </a:r>
          </a:p>
        </p:txBody>
      </p:sp>
      <p:sp>
        <p:nvSpPr>
          <p:cNvPr id="4" name="Rectângulo 3"/>
          <p:cNvSpPr/>
          <p:nvPr/>
        </p:nvSpPr>
        <p:spPr>
          <a:xfrm>
            <a:off x="848883" y="6104329"/>
            <a:ext cx="8280920" cy="276999"/>
          </a:xfrm>
          <a:prstGeom prst="rect">
            <a:avLst/>
          </a:prstGeom>
        </p:spPr>
        <p:txBody>
          <a:bodyPr wrap="square">
            <a:spAutoFit/>
          </a:bodyPr>
          <a:lstStyle/>
          <a:p>
            <a:r>
              <a:rPr lang="pt-PT" sz="1200" dirty="0"/>
              <a:t>Informação retirada dos sites da Comissão Europeia e da Deco Proteste. </a:t>
            </a:r>
          </a:p>
        </p:txBody>
      </p:sp>
    </p:spTree>
    <p:extLst>
      <p:ext uri="{BB962C8B-B14F-4D97-AF65-F5344CB8AC3E}">
        <p14:creationId xmlns:p14="http://schemas.microsoft.com/office/powerpoint/2010/main" val="3555851076"/>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4527" y="237196"/>
            <a:ext cx="7633742" cy="958383"/>
          </a:xfrm>
        </p:spPr>
        <p:txBody>
          <a:bodyPr/>
          <a:lstStyle/>
          <a:p>
            <a:r>
              <a:rPr lang="pt-PT" dirty="0">
                <a:solidFill>
                  <a:schemeClr val="accent6">
                    <a:lumMod val="75000"/>
                  </a:schemeClr>
                </a:solidFill>
              </a:rPr>
              <a:t>âmbito</a:t>
            </a:r>
          </a:p>
        </p:txBody>
      </p:sp>
      <p:sp>
        <p:nvSpPr>
          <p:cNvPr id="6" name="Marcador de Posição de Conteúdo 2"/>
          <p:cNvSpPr txBox="1">
            <a:spLocks/>
          </p:cNvSpPr>
          <p:nvPr/>
        </p:nvSpPr>
        <p:spPr>
          <a:xfrm>
            <a:off x="755576" y="1484784"/>
            <a:ext cx="7822693" cy="410445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0" algn="just">
              <a:lnSpc>
                <a:spcPct val="100000"/>
              </a:lnSpc>
            </a:pPr>
            <a:r>
              <a:rPr lang="pt-PT" dirty="0" smtClean="0">
                <a:solidFill>
                  <a:schemeClr val="tx1"/>
                </a:solidFill>
              </a:rPr>
              <a:t> O </a:t>
            </a:r>
            <a:r>
              <a:rPr lang="pt-PT" dirty="0">
                <a:solidFill>
                  <a:schemeClr val="tx1"/>
                </a:solidFill>
              </a:rPr>
              <a:t>Regulamento (UE) 2016/679 do Parlamento Europeu e do Conselho1, que é o novo Regulamento Geral sobre a Proteção de Dados (RGPD) da União Europeia (UE), estabelece as regras relativas ao tratamento, por uma pessoa, uma empresa ou uma organização, de dados pessoais relativos a pessoas na UE.</a:t>
            </a:r>
          </a:p>
          <a:p>
            <a:pPr indent="0" algn="just">
              <a:lnSpc>
                <a:spcPct val="100000"/>
              </a:lnSpc>
            </a:pPr>
            <a:r>
              <a:rPr lang="pt-PT" dirty="0" smtClean="0">
                <a:solidFill>
                  <a:schemeClr val="tx1"/>
                </a:solidFill>
              </a:rPr>
              <a:t> Entrando </a:t>
            </a:r>
            <a:r>
              <a:rPr lang="pt-PT" dirty="0">
                <a:solidFill>
                  <a:schemeClr val="tx1"/>
                </a:solidFill>
              </a:rPr>
              <a:t>em vigor a 25 de maio de 2018, o RGPD da UE harmoniza a legislação relativa à privacidade de dados em toda a Europa. O RGPD protege os europeus, permite-lhes controlar os respetivos dados pessoais e reformula a forma como as organizações abordam a privacidade de dados.</a:t>
            </a:r>
          </a:p>
          <a:p>
            <a:pPr indent="0">
              <a:lnSpc>
                <a:spcPct val="100000"/>
              </a:lnSpc>
            </a:pPr>
            <a:r>
              <a:rPr lang="pt-PT" dirty="0" smtClean="0">
                <a:solidFill>
                  <a:schemeClr val="tx1"/>
                </a:solidFill>
              </a:rPr>
              <a:t> Não </a:t>
            </a:r>
            <a:r>
              <a:rPr lang="pt-PT" dirty="0">
                <a:solidFill>
                  <a:schemeClr val="tx1"/>
                </a:solidFill>
              </a:rPr>
              <a:t>se aplica ao tratamento de dados pessoais de pessoas falecidas ou de pessoas coletivas</a:t>
            </a:r>
            <a:r>
              <a:rPr lang="pt-PT" dirty="0" smtClean="0">
                <a:solidFill>
                  <a:schemeClr val="tx1"/>
                </a:solidFill>
              </a:rPr>
              <a:t>.</a:t>
            </a:r>
            <a:endParaRPr lang="pt-PT" dirty="0">
              <a:solidFill>
                <a:schemeClr val="tx1"/>
              </a:solidFill>
            </a:endParaRPr>
          </a:p>
          <a:p>
            <a:pPr indent="0" algn="just">
              <a:lnSpc>
                <a:spcPct val="100000"/>
              </a:lnSpc>
              <a:spcBef>
                <a:spcPts val="0"/>
              </a:spcBef>
            </a:pPr>
            <a:endParaRPr lang="pt-PT" sz="1800" dirty="0">
              <a:solidFill>
                <a:schemeClr val="tx1"/>
              </a:solidFill>
            </a:endParaRPr>
          </a:p>
        </p:txBody>
      </p:sp>
    </p:spTree>
    <p:extLst>
      <p:ext uri="{BB962C8B-B14F-4D97-AF65-F5344CB8AC3E}">
        <p14:creationId xmlns:p14="http://schemas.microsoft.com/office/powerpoint/2010/main" val="917310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4527" y="237196"/>
            <a:ext cx="7633742" cy="958383"/>
          </a:xfrm>
        </p:spPr>
        <p:txBody>
          <a:bodyPr/>
          <a:lstStyle/>
          <a:p>
            <a:r>
              <a:rPr lang="pt-PT" dirty="0">
                <a:solidFill>
                  <a:schemeClr val="accent6">
                    <a:lumMod val="75000"/>
                  </a:schemeClr>
                </a:solidFill>
              </a:rPr>
              <a:t>âmbito</a:t>
            </a:r>
          </a:p>
        </p:txBody>
      </p:sp>
      <p:sp>
        <p:nvSpPr>
          <p:cNvPr id="6" name="Marcador de Posição de Conteúdo 2"/>
          <p:cNvSpPr txBox="1">
            <a:spLocks/>
          </p:cNvSpPr>
          <p:nvPr/>
        </p:nvSpPr>
        <p:spPr>
          <a:xfrm>
            <a:off x="759101" y="1268760"/>
            <a:ext cx="8004594" cy="489654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indent="0" algn="just">
              <a:lnSpc>
                <a:spcPct val="100000"/>
              </a:lnSpc>
              <a:spcBef>
                <a:spcPts val="0"/>
              </a:spcBef>
            </a:pPr>
            <a:r>
              <a:rPr lang="pt-PT" dirty="0" smtClean="0">
                <a:solidFill>
                  <a:schemeClr val="tx1"/>
                </a:solidFill>
              </a:rPr>
              <a:t>As </a:t>
            </a:r>
            <a:r>
              <a:rPr lang="pt-PT" dirty="0">
                <a:solidFill>
                  <a:schemeClr val="tx1"/>
                </a:solidFill>
              </a:rPr>
              <a:t>regras não se aplicam ao tratamento de dados por motivos exclusivamente pessoais ou no exercício de atividades domésticas, desde que não haja qualquer ligação com uma atividade profissional ou comercial. Quando uma pessoa utiliza os dados pessoais fora da sua «esfera pessoal», por exemplo para o exercício de atividades socioculturais ou financeiras, a legislação relativa à proteção de dados tem de ser respeitada.</a:t>
            </a:r>
          </a:p>
          <a:p>
            <a:pPr indent="0" algn="just">
              <a:lnSpc>
                <a:spcPct val="100000"/>
              </a:lnSpc>
              <a:spcBef>
                <a:spcPts val="0"/>
              </a:spcBef>
              <a:buNone/>
            </a:pPr>
            <a:endParaRPr lang="pt-PT" sz="600" dirty="0" smtClean="0">
              <a:solidFill>
                <a:schemeClr val="tx1"/>
              </a:solidFill>
            </a:endParaRPr>
          </a:p>
          <a:p>
            <a:pPr indent="0" algn="just">
              <a:lnSpc>
                <a:spcPct val="100000"/>
              </a:lnSpc>
              <a:spcBef>
                <a:spcPts val="0"/>
              </a:spcBef>
            </a:pPr>
            <a:r>
              <a:rPr lang="pt-PT" dirty="0" smtClean="0">
                <a:solidFill>
                  <a:schemeClr val="tx1"/>
                </a:solidFill>
              </a:rPr>
              <a:t>O </a:t>
            </a:r>
            <a:r>
              <a:rPr lang="pt-PT" dirty="0">
                <a:solidFill>
                  <a:schemeClr val="tx1"/>
                </a:solidFill>
              </a:rPr>
              <a:t>Regulamento Geral de Proteção de Dados prevê, entre outros:</a:t>
            </a:r>
          </a:p>
          <a:p>
            <a:pPr marL="914400" lvl="2" indent="0" algn="just">
              <a:lnSpc>
                <a:spcPct val="100000"/>
              </a:lnSpc>
              <a:spcBef>
                <a:spcPts val="0"/>
              </a:spcBef>
              <a:buNone/>
            </a:pPr>
            <a:r>
              <a:rPr lang="pt-PT" sz="2000" dirty="0" smtClean="0">
                <a:solidFill>
                  <a:schemeClr val="tx1"/>
                </a:solidFill>
              </a:rPr>
              <a:t>- o </a:t>
            </a:r>
            <a:r>
              <a:rPr lang="pt-PT" sz="2000" dirty="0">
                <a:solidFill>
                  <a:schemeClr val="tx1"/>
                </a:solidFill>
              </a:rPr>
              <a:t>consentimento para transmissão de dados a terceiros, que é obrigatório e tem de ser claro;</a:t>
            </a:r>
          </a:p>
          <a:p>
            <a:pPr marL="914400" lvl="2" indent="0" algn="just">
              <a:lnSpc>
                <a:spcPct val="100000"/>
              </a:lnSpc>
              <a:spcBef>
                <a:spcPts val="0"/>
              </a:spcBef>
              <a:buNone/>
            </a:pPr>
            <a:r>
              <a:rPr lang="pt-PT" sz="2000" dirty="0">
                <a:solidFill>
                  <a:schemeClr val="tx1"/>
                </a:solidFill>
              </a:rPr>
              <a:t>-  a proteção de dados sensíveis de pessoas falecidas;</a:t>
            </a:r>
          </a:p>
          <a:p>
            <a:pPr marL="914400" lvl="2" indent="0" algn="just">
              <a:lnSpc>
                <a:spcPct val="100000"/>
              </a:lnSpc>
              <a:spcBef>
                <a:spcPts val="0"/>
              </a:spcBef>
              <a:buNone/>
            </a:pPr>
            <a:r>
              <a:rPr lang="pt-PT" sz="2000" dirty="0">
                <a:solidFill>
                  <a:schemeClr val="tx1"/>
                </a:solidFill>
              </a:rPr>
              <a:t>-  a autorização do tratamento de dados por parte dos menores;</a:t>
            </a:r>
          </a:p>
          <a:p>
            <a:pPr marL="914400" lvl="2" indent="0" algn="just">
              <a:lnSpc>
                <a:spcPct val="100000"/>
              </a:lnSpc>
              <a:spcBef>
                <a:spcPts val="0"/>
              </a:spcBef>
              <a:buNone/>
            </a:pPr>
            <a:r>
              <a:rPr lang="pt-PT" sz="2000" dirty="0">
                <a:solidFill>
                  <a:schemeClr val="tx1"/>
                </a:solidFill>
              </a:rPr>
              <a:t>-  as limitações nos sistemas de videovigilância.</a:t>
            </a:r>
          </a:p>
          <a:p>
            <a:pPr marL="914400" lvl="2" indent="0" algn="just">
              <a:lnSpc>
                <a:spcPct val="100000"/>
              </a:lnSpc>
              <a:spcBef>
                <a:spcPts val="0"/>
              </a:spcBef>
              <a:buNone/>
            </a:pPr>
            <a:endParaRPr lang="pt-PT" sz="600" dirty="0">
              <a:solidFill>
                <a:schemeClr val="tx1"/>
              </a:solidFill>
            </a:endParaRPr>
          </a:p>
          <a:p>
            <a:pPr indent="0" algn="just">
              <a:lnSpc>
                <a:spcPct val="100000"/>
              </a:lnSpc>
              <a:spcBef>
                <a:spcPts val="0"/>
              </a:spcBef>
            </a:pPr>
            <a:r>
              <a:rPr lang="pt-PT" dirty="0" smtClean="0">
                <a:solidFill>
                  <a:schemeClr val="tx1"/>
                </a:solidFill>
              </a:rPr>
              <a:t>  A </a:t>
            </a:r>
            <a:r>
              <a:rPr lang="pt-PT" dirty="0">
                <a:solidFill>
                  <a:schemeClr val="tx1"/>
                </a:solidFill>
              </a:rPr>
              <a:t>Comissão Nacional de Proteção de Dados (CNPD) é a autoridade de controlo nacional do RGPD e da lei que assegura a sua execução.</a:t>
            </a:r>
          </a:p>
        </p:txBody>
      </p:sp>
    </p:spTree>
    <p:extLst>
      <p:ext uri="{BB962C8B-B14F-4D97-AF65-F5344CB8AC3E}">
        <p14:creationId xmlns:p14="http://schemas.microsoft.com/office/powerpoint/2010/main" val="482501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smtClean="0"/>
              <a:t>Desafios</a:t>
            </a:r>
            <a:endParaRPr lang="pt-PT" dirty="0"/>
          </a:p>
        </p:txBody>
      </p:sp>
    </p:spTree>
    <p:extLst>
      <p:ext uri="{BB962C8B-B14F-4D97-AF65-F5344CB8AC3E}">
        <p14:creationId xmlns:p14="http://schemas.microsoft.com/office/powerpoint/2010/main" val="667522150"/>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27584" y="548680"/>
            <a:ext cx="7848872" cy="5955476"/>
          </a:xfrm>
          <a:prstGeom prst="rect">
            <a:avLst/>
          </a:prstGeom>
          <a:noFill/>
        </p:spPr>
        <p:txBody>
          <a:bodyPr wrap="square" rtlCol="0">
            <a:spAutoFit/>
          </a:bodyPr>
          <a:lstStyle/>
          <a:p>
            <a:r>
              <a:rPr lang="pt-PT" sz="2200" b="1" dirty="0" smtClean="0">
                <a:solidFill>
                  <a:schemeClr val="accent6">
                    <a:lumMod val="75000"/>
                  </a:schemeClr>
                </a:solidFill>
              </a:rPr>
              <a:t>Alguns exemplos de </a:t>
            </a:r>
            <a:r>
              <a:rPr lang="pt-PT" sz="2200" b="1" dirty="0">
                <a:solidFill>
                  <a:schemeClr val="accent6">
                    <a:lumMod val="75000"/>
                  </a:schemeClr>
                </a:solidFill>
              </a:rPr>
              <a:t>a</a:t>
            </a:r>
            <a:r>
              <a:rPr lang="pt-PT" sz="2200" b="1" dirty="0" smtClean="0">
                <a:solidFill>
                  <a:schemeClr val="accent6">
                    <a:lumMod val="75000"/>
                  </a:schemeClr>
                </a:solidFill>
              </a:rPr>
              <a:t>tividades de articulação com a BE propostos pela RBE:</a:t>
            </a:r>
          </a:p>
          <a:p>
            <a:endParaRPr lang="pt-PT" sz="2200" b="1" dirty="0" smtClean="0"/>
          </a:p>
          <a:p>
            <a:pPr indent="261938">
              <a:lnSpc>
                <a:spcPct val="150000"/>
              </a:lnSpc>
            </a:pPr>
            <a:r>
              <a:rPr lang="pt-PT" sz="2200" dirty="0" smtClean="0">
                <a:hlinkClick r:id="rId2"/>
              </a:rPr>
              <a:t>O seu a seu dono</a:t>
            </a:r>
            <a:r>
              <a:rPr lang="pt-PT" sz="2200" dirty="0" smtClean="0"/>
              <a:t> Pré-Escolar</a:t>
            </a:r>
          </a:p>
          <a:p>
            <a:pPr indent="261938">
              <a:lnSpc>
                <a:spcPct val="150000"/>
              </a:lnSpc>
            </a:pPr>
            <a:r>
              <a:rPr lang="pt-PT" sz="2200" dirty="0" smtClean="0">
                <a:hlinkClick r:id="rId3"/>
              </a:rPr>
              <a:t>Isso é meu!</a:t>
            </a:r>
            <a:r>
              <a:rPr lang="pt-PT" sz="2200" dirty="0" smtClean="0"/>
              <a:t> 1ºCiclo</a:t>
            </a:r>
          </a:p>
          <a:p>
            <a:pPr indent="261938">
              <a:lnSpc>
                <a:spcPct val="150000"/>
              </a:lnSpc>
            </a:pPr>
            <a:r>
              <a:rPr lang="pt-PT" sz="2200" dirty="0" smtClean="0">
                <a:hlinkClick r:id="rId4"/>
              </a:rPr>
              <a:t>Será que posso?</a:t>
            </a:r>
            <a:r>
              <a:rPr lang="pt-PT" sz="2200" dirty="0" smtClean="0"/>
              <a:t> 2ºCiclo</a:t>
            </a:r>
          </a:p>
          <a:p>
            <a:pPr indent="261938">
              <a:lnSpc>
                <a:spcPct val="150000"/>
              </a:lnSpc>
            </a:pPr>
            <a:r>
              <a:rPr lang="pt-PT" sz="2200" dirty="0" smtClean="0">
                <a:hlinkClick r:id="rId5"/>
              </a:rPr>
              <a:t>CCO, para que te quero?</a:t>
            </a:r>
            <a:r>
              <a:rPr lang="pt-PT" sz="2200" dirty="0" smtClean="0"/>
              <a:t> </a:t>
            </a:r>
            <a:r>
              <a:rPr lang="pt-PT" sz="2200" smtClean="0"/>
              <a:t>3ºCiclo</a:t>
            </a:r>
            <a:endParaRPr lang="pt-PT" sz="2200" dirty="0" smtClean="0"/>
          </a:p>
          <a:p>
            <a:pPr indent="261938">
              <a:lnSpc>
                <a:spcPct val="150000"/>
              </a:lnSpc>
            </a:pPr>
            <a:r>
              <a:rPr lang="pt-PT" sz="2200" dirty="0" smtClean="0">
                <a:hlinkClick r:id="rId6"/>
              </a:rPr>
              <a:t>Afinal posso ou não?</a:t>
            </a:r>
            <a:r>
              <a:rPr lang="pt-PT" sz="2200" dirty="0" smtClean="0"/>
              <a:t> Ensino </a:t>
            </a:r>
            <a:r>
              <a:rPr lang="pt-PT" sz="2200" dirty="0"/>
              <a:t>S</a:t>
            </a:r>
            <a:r>
              <a:rPr lang="pt-PT" sz="2200" dirty="0" smtClean="0"/>
              <a:t>ecundário</a:t>
            </a:r>
          </a:p>
          <a:p>
            <a:pPr indent="261938" algn="just">
              <a:lnSpc>
                <a:spcPct val="150000"/>
              </a:lnSpc>
            </a:pPr>
            <a:endParaRPr lang="pt-PT" sz="2200" dirty="0"/>
          </a:p>
          <a:p>
            <a:pPr indent="261938" algn="just">
              <a:lnSpc>
                <a:spcPct val="150000"/>
              </a:lnSpc>
            </a:pPr>
            <a:r>
              <a:rPr lang="pt-PT" sz="2200" dirty="0" smtClean="0"/>
              <a:t>Podem ainda encontrar outras no site da RBE – Aprender com a </a:t>
            </a:r>
            <a:endParaRPr lang="pt-PT" sz="2200" dirty="0"/>
          </a:p>
          <a:p>
            <a:pPr indent="261938" algn="just">
              <a:lnSpc>
                <a:spcPct val="150000"/>
              </a:lnSpc>
            </a:pPr>
            <a:r>
              <a:rPr lang="pt-PT" sz="2200" dirty="0" smtClean="0"/>
              <a:t>Biblioteca Escolar, no domínio “Dominar a informação”.</a:t>
            </a:r>
          </a:p>
          <a:p>
            <a:pPr indent="261938" algn="just">
              <a:lnSpc>
                <a:spcPct val="150000"/>
              </a:lnSpc>
            </a:pPr>
            <a:r>
              <a:rPr lang="pt-PT" sz="2200" dirty="0">
                <a:hlinkClick r:id="rId7"/>
              </a:rPr>
              <a:t>https://</a:t>
            </a:r>
            <a:r>
              <a:rPr lang="pt-PT" sz="2200" dirty="0" smtClean="0">
                <a:hlinkClick r:id="rId7"/>
              </a:rPr>
              <a:t>www.rbe.mec.pt/np4/AcBE-Informacao.html</a:t>
            </a:r>
            <a:endParaRPr lang="pt-PT" sz="2200" dirty="0" smtClean="0"/>
          </a:p>
          <a:p>
            <a:endParaRPr lang="pt-PT" dirty="0"/>
          </a:p>
        </p:txBody>
      </p:sp>
    </p:spTree>
    <p:extLst>
      <p:ext uri="{BB962C8B-B14F-4D97-AF65-F5344CB8AC3E}">
        <p14:creationId xmlns:p14="http://schemas.microsoft.com/office/powerpoint/2010/main" val="3471461368"/>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6"/>
          <p:cNvSpPr/>
          <p:nvPr/>
        </p:nvSpPr>
        <p:spPr>
          <a:xfrm>
            <a:off x="687608" y="3471113"/>
            <a:ext cx="6307521" cy="615553"/>
          </a:xfrm>
          <a:prstGeom prst="rect">
            <a:avLst/>
          </a:prstGeom>
        </p:spPr>
        <p:txBody>
          <a:bodyPr wrap="square">
            <a:spAutoFit/>
          </a:bodyPr>
          <a:lstStyle/>
          <a:p>
            <a:endParaRPr lang="pt-PT" sz="1600" dirty="0" smtClean="0"/>
          </a:p>
          <a:p>
            <a:endParaRPr lang="pt-PT" dirty="0"/>
          </a:p>
        </p:txBody>
      </p:sp>
      <p:sp>
        <p:nvSpPr>
          <p:cNvPr id="5" name="Rectângulo 9"/>
          <p:cNvSpPr/>
          <p:nvPr/>
        </p:nvSpPr>
        <p:spPr>
          <a:xfrm>
            <a:off x="689346" y="2213483"/>
            <a:ext cx="7920880" cy="646331"/>
          </a:xfrm>
          <a:prstGeom prst="rect">
            <a:avLst/>
          </a:prstGeom>
        </p:spPr>
        <p:txBody>
          <a:bodyPr wrap="square">
            <a:spAutoFit/>
          </a:bodyPr>
          <a:lstStyle/>
          <a:p>
            <a:endParaRPr lang="pt-PT" dirty="0" smtClean="0"/>
          </a:p>
          <a:p>
            <a:endParaRPr lang="pt-PT" dirty="0"/>
          </a:p>
        </p:txBody>
      </p:sp>
      <p:sp>
        <p:nvSpPr>
          <p:cNvPr id="6" name="Título 1"/>
          <p:cNvSpPr txBox="1">
            <a:spLocks/>
          </p:cNvSpPr>
          <p:nvPr/>
        </p:nvSpPr>
        <p:spPr>
          <a:xfrm>
            <a:off x="723750" y="607114"/>
            <a:ext cx="7138299" cy="60167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r>
              <a:rPr lang="pt-PT" sz="2800" smtClean="0"/>
              <a:t>Bibliografia / wEbgrafia:</a:t>
            </a:r>
            <a:endParaRPr lang="pt-PT" sz="2800" dirty="0"/>
          </a:p>
        </p:txBody>
      </p:sp>
      <p:sp>
        <p:nvSpPr>
          <p:cNvPr id="7" name="Rectângulo 4"/>
          <p:cNvSpPr/>
          <p:nvPr/>
        </p:nvSpPr>
        <p:spPr>
          <a:xfrm>
            <a:off x="751732" y="2213483"/>
            <a:ext cx="8162553" cy="461665"/>
          </a:xfrm>
          <a:prstGeom prst="rect">
            <a:avLst/>
          </a:prstGeom>
        </p:spPr>
        <p:txBody>
          <a:bodyPr wrap="square">
            <a:spAutoFit/>
          </a:bodyPr>
          <a:lstStyle/>
          <a:p>
            <a:r>
              <a:rPr lang="vi-VN" sz="1200" dirty="0" smtClean="0">
                <a:hlinkClick r:id="rId2"/>
              </a:rPr>
              <a:t>https</a:t>
            </a:r>
            <a:r>
              <a:rPr lang="vi-VN" sz="1200" dirty="0">
                <a:hlinkClick r:id="rId2"/>
              </a:rPr>
              <a:t>://aevp.net/wordpress/wp-content/uploads/2020/01/apresesentacao_guiao_referê</a:t>
            </a:r>
            <a:r>
              <a:rPr lang="vi-VN" sz="1200" dirty="0" smtClean="0">
                <a:hlinkClick r:id="rId2"/>
              </a:rPr>
              <a:t>ncias-bibliográficas.pdf</a:t>
            </a:r>
            <a:r>
              <a:rPr lang="pt-PT" sz="1200" dirty="0" smtClean="0">
                <a:hlinkClick r:id="rId2"/>
              </a:rPr>
              <a:t>  </a:t>
            </a:r>
            <a:r>
              <a:rPr lang="pt-PT" sz="1200" dirty="0" smtClean="0"/>
              <a:t>[consultado em 06-05-2024]</a:t>
            </a:r>
          </a:p>
        </p:txBody>
      </p:sp>
      <p:sp>
        <p:nvSpPr>
          <p:cNvPr id="8" name="Rectângulo 1"/>
          <p:cNvSpPr/>
          <p:nvPr/>
        </p:nvSpPr>
        <p:spPr>
          <a:xfrm>
            <a:off x="751732" y="1695693"/>
            <a:ext cx="8280920" cy="646331"/>
          </a:xfrm>
          <a:prstGeom prst="rect">
            <a:avLst/>
          </a:prstGeom>
        </p:spPr>
        <p:txBody>
          <a:bodyPr wrap="square">
            <a:spAutoFit/>
          </a:bodyPr>
          <a:lstStyle/>
          <a:p>
            <a:r>
              <a:rPr lang="pt-PT" sz="1200" dirty="0">
                <a:solidFill>
                  <a:prstClr val="black"/>
                </a:solidFill>
              </a:rPr>
              <a:t>Rede de Bibliotecas Escolares de </a:t>
            </a:r>
            <a:r>
              <a:rPr lang="pt-PT" sz="1200" dirty="0" smtClean="0">
                <a:solidFill>
                  <a:prstClr val="black"/>
                </a:solidFill>
              </a:rPr>
              <a:t>Lisboa (</a:t>
            </a:r>
            <a:r>
              <a:rPr lang="pt-PT" sz="1200" dirty="0" err="1" smtClean="0">
                <a:solidFill>
                  <a:prstClr val="black"/>
                </a:solidFill>
              </a:rPr>
              <a:t>s.d</a:t>
            </a:r>
            <a:r>
              <a:rPr lang="pt-PT" sz="1200" dirty="0" smtClean="0">
                <a:solidFill>
                  <a:prstClr val="black"/>
                </a:solidFill>
              </a:rPr>
              <a:t>). </a:t>
            </a:r>
            <a:r>
              <a:rPr lang="pt-PT" sz="1200" i="1" dirty="0" smtClean="0">
                <a:solidFill>
                  <a:prstClr val="black"/>
                </a:solidFill>
              </a:rPr>
              <a:t>Citar e Referenciar. </a:t>
            </a:r>
            <a:r>
              <a:rPr lang="pt-PT" sz="1200" dirty="0" smtClean="0">
                <a:solidFill>
                  <a:prstClr val="black"/>
                </a:solidFill>
              </a:rPr>
              <a:t>Disponível em  </a:t>
            </a:r>
            <a:r>
              <a:rPr lang="pt-PT" sz="1200" dirty="0">
                <a:solidFill>
                  <a:prstClr val="black"/>
                </a:solidFill>
                <a:hlinkClick r:id="rId3"/>
              </a:rPr>
              <a:t>https://www.rbe.mec.pt/np4/%7B$clientServletPath%7D/?</a:t>
            </a:r>
            <a:r>
              <a:rPr lang="pt-PT" sz="1200" dirty="0" smtClean="0">
                <a:solidFill>
                  <a:prstClr val="black"/>
                </a:solidFill>
                <a:hlinkClick r:id="rId3"/>
              </a:rPr>
              <a:t>newsId=3240&amp;fileName=Citar_e_referenciar_vf.pdf</a:t>
            </a:r>
            <a:r>
              <a:rPr lang="pt-PT" sz="1200" dirty="0" smtClean="0">
                <a:solidFill>
                  <a:prstClr val="black"/>
                </a:solidFill>
              </a:rPr>
              <a:t> em 05-05-2024</a:t>
            </a:r>
          </a:p>
          <a:p>
            <a:r>
              <a:rPr lang="pt-PT" sz="1200" dirty="0" smtClean="0">
                <a:solidFill>
                  <a:prstClr val="black"/>
                </a:solidFill>
              </a:rPr>
              <a:t> </a:t>
            </a:r>
            <a:endParaRPr lang="pt-PT" sz="1200" dirty="0"/>
          </a:p>
        </p:txBody>
      </p:sp>
      <p:sp>
        <p:nvSpPr>
          <p:cNvPr id="9" name="Rectângulo 7"/>
          <p:cNvSpPr/>
          <p:nvPr/>
        </p:nvSpPr>
        <p:spPr>
          <a:xfrm>
            <a:off x="755575" y="2675147"/>
            <a:ext cx="7920880" cy="276999"/>
          </a:xfrm>
          <a:prstGeom prst="rect">
            <a:avLst/>
          </a:prstGeom>
        </p:spPr>
        <p:txBody>
          <a:bodyPr wrap="square">
            <a:spAutoFit/>
          </a:bodyPr>
          <a:lstStyle/>
          <a:p>
            <a:r>
              <a:rPr lang="pt-PT" sz="1200" dirty="0">
                <a:hlinkClick r:id="rId4"/>
              </a:rPr>
              <a:t>https://www.aprendizinvestigador.pt</a:t>
            </a:r>
            <a:r>
              <a:rPr lang="pt-PT" sz="1200" dirty="0" smtClean="0">
                <a:hlinkClick r:id="rId4"/>
              </a:rPr>
              <a:t>/</a:t>
            </a:r>
            <a:r>
              <a:rPr lang="pt-PT" sz="1200" dirty="0" smtClean="0"/>
              <a:t> [consultado em 06-05-2024</a:t>
            </a:r>
            <a:r>
              <a:rPr lang="pt-PT" sz="1200" dirty="0"/>
              <a:t>]</a:t>
            </a:r>
            <a:endParaRPr lang="pt-PT" sz="1200" dirty="0" smtClean="0"/>
          </a:p>
        </p:txBody>
      </p:sp>
      <p:sp>
        <p:nvSpPr>
          <p:cNvPr id="10" name="Rectângulo 3"/>
          <p:cNvSpPr/>
          <p:nvPr/>
        </p:nvSpPr>
        <p:spPr>
          <a:xfrm>
            <a:off x="765187" y="3855833"/>
            <a:ext cx="8055285" cy="1200329"/>
          </a:xfrm>
          <a:prstGeom prst="rect">
            <a:avLst/>
          </a:prstGeom>
        </p:spPr>
        <p:txBody>
          <a:bodyPr wrap="square">
            <a:spAutoFit/>
          </a:bodyPr>
          <a:lstStyle/>
          <a:p>
            <a:r>
              <a:rPr lang="pt-PT" sz="1200" dirty="0">
                <a:hlinkClick r:id="rId5"/>
              </a:rPr>
              <a:t>https://</a:t>
            </a:r>
            <a:r>
              <a:rPr lang="pt-PT" sz="1200" dirty="0" smtClean="0">
                <a:hlinkClick r:id="rId5"/>
              </a:rPr>
              <a:t>commission.europa.eu/law/law-topic/data-protection/reform/what-does-general-data-protection-regulation-gdpr-govern_pt</a:t>
            </a:r>
            <a:r>
              <a:rPr lang="pt-PT" sz="1200" dirty="0" smtClean="0"/>
              <a:t> [consultado em 06-05-2024]</a:t>
            </a:r>
          </a:p>
          <a:p>
            <a:endParaRPr lang="pt-PT" sz="1200" dirty="0" smtClean="0"/>
          </a:p>
          <a:p>
            <a:r>
              <a:rPr lang="pt-PT" sz="1200" u="sng" dirty="0">
                <a:hlinkClick r:id="rId6"/>
              </a:rPr>
              <a:t>https://</a:t>
            </a:r>
            <a:r>
              <a:rPr lang="pt-PT" sz="1200" u="sng" dirty="0" smtClean="0">
                <a:hlinkClick r:id="rId6"/>
              </a:rPr>
              <a:t>www.deco.proteste.pt/tecnologia/computadores/noticias/protecao-dados-precisa-saber-regulamento-europeu</a:t>
            </a:r>
            <a:r>
              <a:rPr lang="pt-PT" sz="1200" u="sng" dirty="0" smtClean="0"/>
              <a:t> </a:t>
            </a:r>
            <a:r>
              <a:rPr lang="pt-PT" sz="1200" dirty="0" smtClean="0"/>
              <a:t>[consultado em 06/05/2024]</a:t>
            </a:r>
            <a:endParaRPr lang="pt-PT" sz="1200" dirty="0"/>
          </a:p>
          <a:p>
            <a:endParaRPr lang="pt-PT" sz="1200" dirty="0"/>
          </a:p>
        </p:txBody>
      </p:sp>
      <p:sp>
        <p:nvSpPr>
          <p:cNvPr id="11" name="Rectângulo 5"/>
          <p:cNvSpPr/>
          <p:nvPr/>
        </p:nvSpPr>
        <p:spPr>
          <a:xfrm>
            <a:off x="755576" y="3413811"/>
            <a:ext cx="8315222" cy="369332"/>
          </a:xfrm>
          <a:prstGeom prst="rect">
            <a:avLst/>
          </a:prstGeom>
        </p:spPr>
        <p:txBody>
          <a:bodyPr wrap="square">
            <a:spAutoFit/>
          </a:bodyPr>
          <a:lstStyle/>
          <a:p>
            <a:r>
              <a:rPr lang="pt-PT" sz="1200" dirty="0">
                <a:hlinkClick r:id="rId7"/>
              </a:rPr>
              <a:t>https://cctic.ese.ipsantarem.pt/jogos/licencas-creative-commons-3o-ciclo-conteudo-2</a:t>
            </a:r>
            <a:r>
              <a:rPr lang="pt-PT" dirty="0" smtClean="0">
                <a:hlinkClick r:id="rId7"/>
              </a:rPr>
              <a:t>/</a:t>
            </a:r>
            <a:r>
              <a:rPr lang="pt-PT" sz="1200" dirty="0"/>
              <a:t>[consultado em 06-05-2024</a:t>
            </a:r>
            <a:r>
              <a:rPr lang="pt-PT" sz="1200" dirty="0" smtClean="0"/>
              <a:t>]</a:t>
            </a:r>
            <a:endParaRPr lang="pt-PT" sz="1200" dirty="0"/>
          </a:p>
        </p:txBody>
      </p:sp>
      <p:sp>
        <p:nvSpPr>
          <p:cNvPr id="12" name="Rectângulo 11"/>
          <p:cNvSpPr/>
          <p:nvPr/>
        </p:nvSpPr>
        <p:spPr>
          <a:xfrm>
            <a:off x="751732" y="2952146"/>
            <a:ext cx="8316841" cy="461665"/>
          </a:xfrm>
          <a:prstGeom prst="rect">
            <a:avLst/>
          </a:prstGeom>
        </p:spPr>
        <p:txBody>
          <a:bodyPr wrap="square">
            <a:spAutoFit/>
          </a:bodyPr>
          <a:lstStyle/>
          <a:p>
            <a:r>
              <a:rPr lang="pt-PT" sz="1200" dirty="0">
                <a:hlinkClick r:id="rId8"/>
              </a:rPr>
              <a:t>https://</a:t>
            </a:r>
            <a:r>
              <a:rPr lang="pt-PT" sz="1200" dirty="0" smtClean="0">
                <a:hlinkClick r:id="rId8"/>
              </a:rPr>
              <a:t>blogue.rbe.mec.pt/como-citar-e-referenciar-o-chatgpt-2764217?fbclid=IwAR2xUbZMlIxXrQ6ubt4eEevXp8ia3pmKUhLhwmZKoGlzCz7M0p9276ivSUA</a:t>
            </a:r>
            <a:r>
              <a:rPr lang="pt-PT" sz="1200" dirty="0" smtClean="0"/>
              <a:t> [consultado em 06-05-2024]</a:t>
            </a:r>
          </a:p>
        </p:txBody>
      </p:sp>
      <p:sp>
        <p:nvSpPr>
          <p:cNvPr id="13" name="Rectângulo 12"/>
          <p:cNvSpPr/>
          <p:nvPr/>
        </p:nvSpPr>
        <p:spPr>
          <a:xfrm>
            <a:off x="787800" y="4863005"/>
            <a:ext cx="6778123" cy="338554"/>
          </a:xfrm>
          <a:prstGeom prst="rect">
            <a:avLst/>
          </a:prstGeom>
        </p:spPr>
        <p:txBody>
          <a:bodyPr wrap="square">
            <a:spAutoFit/>
          </a:bodyPr>
          <a:lstStyle/>
          <a:p>
            <a:r>
              <a:rPr lang="pt-PT" sz="1200" dirty="0">
                <a:hlinkClick r:id="rId9"/>
              </a:rPr>
              <a:t>https://</a:t>
            </a:r>
            <a:r>
              <a:rPr lang="pt-PT" sz="1200" dirty="0" smtClean="0">
                <a:hlinkClick r:id="rId9"/>
              </a:rPr>
              <a:t>www.internetsegura.pt/DireitosAutor</a:t>
            </a:r>
            <a:r>
              <a:rPr lang="pt-PT" sz="1600" dirty="0"/>
              <a:t> </a:t>
            </a:r>
            <a:r>
              <a:rPr lang="pt-PT" sz="1200" dirty="0" smtClean="0"/>
              <a:t>[consultado em 05-05-2024]</a:t>
            </a:r>
          </a:p>
        </p:txBody>
      </p:sp>
      <p:sp>
        <p:nvSpPr>
          <p:cNvPr id="14" name="Rectângulo 13"/>
          <p:cNvSpPr/>
          <p:nvPr/>
        </p:nvSpPr>
        <p:spPr>
          <a:xfrm>
            <a:off x="801255" y="5206372"/>
            <a:ext cx="6264696" cy="461665"/>
          </a:xfrm>
          <a:prstGeom prst="rect">
            <a:avLst/>
          </a:prstGeom>
        </p:spPr>
        <p:txBody>
          <a:bodyPr wrap="square">
            <a:spAutoFit/>
          </a:bodyPr>
          <a:lstStyle/>
          <a:p>
            <a:r>
              <a:rPr lang="pt-PT" sz="1200" dirty="0">
                <a:hlinkClick r:id="rId10"/>
              </a:rPr>
              <a:t>https://literaciasite.wordpress.com/direitos-de-autor</a:t>
            </a:r>
            <a:r>
              <a:rPr lang="pt-PT" sz="1200" dirty="0" smtClean="0">
                <a:hlinkClick r:id="rId10"/>
              </a:rPr>
              <a:t>/</a:t>
            </a:r>
            <a:r>
              <a:rPr lang="pt-PT" sz="1200" dirty="0" smtClean="0"/>
              <a:t> [consultado em 05/05/2024]</a:t>
            </a:r>
          </a:p>
          <a:p>
            <a:endParaRPr lang="pt-PT" sz="1200" dirty="0"/>
          </a:p>
        </p:txBody>
      </p:sp>
      <p:sp>
        <p:nvSpPr>
          <p:cNvPr id="15" name="Rectângulo 14"/>
          <p:cNvSpPr/>
          <p:nvPr/>
        </p:nvSpPr>
        <p:spPr>
          <a:xfrm>
            <a:off x="787800" y="5529537"/>
            <a:ext cx="5472608" cy="276999"/>
          </a:xfrm>
          <a:prstGeom prst="rect">
            <a:avLst/>
          </a:prstGeom>
        </p:spPr>
        <p:txBody>
          <a:bodyPr wrap="square">
            <a:spAutoFit/>
          </a:bodyPr>
          <a:lstStyle/>
          <a:p>
            <a:r>
              <a:rPr lang="pt-PT" sz="1200" dirty="0">
                <a:hlinkClick r:id="rId11"/>
              </a:rPr>
              <a:t>https://literaciasite.wordpress.com/inteligencia-artificial</a:t>
            </a:r>
            <a:r>
              <a:rPr lang="pt-PT" sz="1200" dirty="0" smtClean="0">
                <a:hlinkClick r:id="rId11"/>
              </a:rPr>
              <a:t>/</a:t>
            </a:r>
            <a:r>
              <a:rPr lang="pt-PT" sz="1200" dirty="0" smtClean="0"/>
              <a:t> [consultado em 06/05/2024]</a:t>
            </a:r>
          </a:p>
        </p:txBody>
      </p:sp>
      <p:sp>
        <p:nvSpPr>
          <p:cNvPr id="16" name="Rectângulo 15"/>
          <p:cNvSpPr/>
          <p:nvPr/>
        </p:nvSpPr>
        <p:spPr>
          <a:xfrm>
            <a:off x="787800" y="5819073"/>
            <a:ext cx="8162553" cy="461665"/>
          </a:xfrm>
          <a:prstGeom prst="rect">
            <a:avLst/>
          </a:prstGeom>
        </p:spPr>
        <p:txBody>
          <a:bodyPr wrap="square">
            <a:spAutoFit/>
          </a:bodyPr>
          <a:lstStyle/>
          <a:p>
            <a:r>
              <a:rPr lang="pt-PT" sz="1200" dirty="0" smtClean="0">
                <a:hlinkClick r:id="rId12"/>
              </a:rPr>
              <a:t>https</a:t>
            </a:r>
            <a:r>
              <a:rPr lang="pt-PT" sz="1200" dirty="0">
                <a:hlinkClick r:id="rId12"/>
              </a:rPr>
              <a:t>://</a:t>
            </a:r>
            <a:r>
              <a:rPr lang="pt-PT" sz="1200" dirty="0" smtClean="0">
                <a:hlinkClick r:id="rId12"/>
              </a:rPr>
              <a:t>multimedia.europarl.europa.eu/pt/video/o-regulamento-geral-sobre-a-protecao-de-dados-rgpd-da-ue_B01-ESN-180515</a:t>
            </a:r>
            <a:r>
              <a:rPr lang="pt-PT" sz="1200" dirty="0" smtClean="0"/>
              <a:t> [consultado em 06/05/2024]</a:t>
            </a:r>
          </a:p>
        </p:txBody>
      </p:sp>
      <p:sp>
        <p:nvSpPr>
          <p:cNvPr id="17" name="Rectângulo 16"/>
          <p:cNvSpPr/>
          <p:nvPr/>
        </p:nvSpPr>
        <p:spPr>
          <a:xfrm>
            <a:off x="791644" y="6293965"/>
            <a:ext cx="6375686" cy="276999"/>
          </a:xfrm>
          <a:prstGeom prst="rect">
            <a:avLst/>
          </a:prstGeom>
        </p:spPr>
        <p:txBody>
          <a:bodyPr wrap="square">
            <a:spAutoFit/>
          </a:bodyPr>
          <a:lstStyle/>
          <a:p>
            <a:r>
              <a:rPr lang="pt-PT" sz="1200" dirty="0">
                <a:hlinkClick r:id="rId13"/>
              </a:rPr>
              <a:t>https://</a:t>
            </a:r>
            <a:r>
              <a:rPr lang="pt-PT" sz="1200" dirty="0" smtClean="0">
                <a:hlinkClick r:id="rId13"/>
              </a:rPr>
              <a:t>www.rbe.mec.pt/np4/AcBE-Informacao.html</a:t>
            </a:r>
            <a:r>
              <a:rPr lang="pt-PT" sz="1200" dirty="0" smtClean="0"/>
              <a:t> [consultado em 18-04-2024]</a:t>
            </a:r>
          </a:p>
        </p:txBody>
      </p:sp>
    </p:spTree>
    <p:extLst>
      <p:ext uri="{BB962C8B-B14F-4D97-AF65-F5344CB8AC3E}">
        <p14:creationId xmlns:p14="http://schemas.microsoft.com/office/powerpoint/2010/main" val="328949127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6"/>
            <a:ext cx="7633742" cy="1442694"/>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pt-PT" dirty="0">
                <a:solidFill>
                  <a:srgbClr val="FF3300"/>
                </a:solidFill>
                <a:latin typeface="+mj-lt"/>
                <a:ea typeface="+mj-ea"/>
                <a:cs typeface="+mj-cs"/>
              </a:rPr>
              <a:t>Direito</a:t>
            </a:r>
            <a:r>
              <a:rPr lang="pt-PT" sz="4400" b="1" dirty="0">
                <a:solidFill>
                  <a:srgbClr val="FF3300"/>
                </a:solidFill>
                <a:latin typeface="Bahnschrift Condensed" panose="020B0502040204020203" pitchFamily="34" charset="0"/>
              </a:rPr>
              <a:t> </a:t>
            </a:r>
            <a:r>
              <a:rPr lang="pt-PT" dirty="0">
                <a:solidFill>
                  <a:srgbClr val="FF3300"/>
                </a:solidFill>
                <a:latin typeface="+mj-lt"/>
                <a:ea typeface="+mj-ea"/>
                <a:cs typeface="+mj-cs"/>
              </a:rPr>
              <a:t>da</a:t>
            </a:r>
            <a:r>
              <a:rPr lang="pt-PT" sz="4400" b="1" dirty="0">
                <a:solidFill>
                  <a:srgbClr val="FF3300"/>
                </a:solidFill>
                <a:latin typeface="Bahnschrift Condensed" panose="020B0502040204020203" pitchFamily="34" charset="0"/>
              </a:rPr>
              <a:t> </a:t>
            </a:r>
            <a:r>
              <a:rPr lang="pt-PT" dirty="0">
                <a:solidFill>
                  <a:srgbClr val="FF3300"/>
                </a:solidFill>
                <a:latin typeface="+mj-lt"/>
                <a:ea typeface="+mj-ea"/>
                <a:cs typeface="+mj-cs"/>
              </a:rPr>
              <a:t>Propriedade</a:t>
            </a:r>
            <a:r>
              <a:rPr lang="pt-PT" sz="4400" b="1" dirty="0">
                <a:solidFill>
                  <a:srgbClr val="FF3300"/>
                </a:solidFill>
                <a:latin typeface="Bahnschrift Condensed" panose="020B0502040204020203" pitchFamily="34" charset="0"/>
              </a:rPr>
              <a:t> </a:t>
            </a:r>
            <a:r>
              <a:rPr lang="pt-PT" dirty="0">
                <a:solidFill>
                  <a:srgbClr val="FF3300"/>
                </a:solidFill>
                <a:latin typeface="+mj-lt"/>
                <a:ea typeface="+mj-ea"/>
                <a:cs typeface="+mj-cs"/>
              </a:rPr>
              <a:t>Intelectual</a:t>
            </a:r>
          </a:p>
        </p:txBody>
      </p:sp>
      <p:sp>
        <p:nvSpPr>
          <p:cNvPr id="3" name="Seta para baixo 2"/>
          <p:cNvSpPr/>
          <p:nvPr/>
        </p:nvSpPr>
        <p:spPr>
          <a:xfrm>
            <a:off x="4473143" y="3210074"/>
            <a:ext cx="257442" cy="506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ângulo 3"/>
          <p:cNvSpPr/>
          <p:nvPr/>
        </p:nvSpPr>
        <p:spPr>
          <a:xfrm>
            <a:off x="1027743" y="3827075"/>
            <a:ext cx="7148239" cy="1508105"/>
          </a:xfrm>
          <a:prstGeom prst="rect">
            <a:avLst/>
          </a:prstGeom>
        </p:spPr>
        <p:txBody>
          <a:bodyPr wrap="none">
            <a:spAutoFit/>
          </a:bodyPr>
          <a:lstStyle/>
          <a:p>
            <a:pPr algn="ctr"/>
            <a:r>
              <a:rPr lang="pt-PT" sz="2800" b="1" dirty="0">
                <a:solidFill>
                  <a:schemeClr val="accent2">
                    <a:lumMod val="50000"/>
                  </a:schemeClr>
                </a:solidFill>
              </a:rPr>
              <a:t>CONSAGRA INTERNACIONALMENTE </a:t>
            </a:r>
          </a:p>
          <a:p>
            <a:pPr algn="ctr"/>
            <a:r>
              <a:rPr lang="pt-PT" sz="2000" b="1" dirty="0" smtClean="0"/>
              <a:t>OS</a:t>
            </a:r>
          </a:p>
          <a:p>
            <a:pPr algn="ctr"/>
            <a:r>
              <a:rPr lang="pt-PT" sz="4400" b="1" dirty="0">
                <a:ln w="22225">
                  <a:solidFill>
                    <a:schemeClr val="accent2"/>
                  </a:solidFill>
                  <a:prstDash val="solid"/>
                </a:ln>
                <a:solidFill>
                  <a:srgbClr val="FFCC00"/>
                </a:solidFill>
                <a:latin typeface="+mj-lt"/>
                <a:ea typeface="+mj-ea"/>
                <a:cs typeface="+mj-cs"/>
              </a:rPr>
              <a:t>DIREITOS DE AUTOR</a:t>
            </a:r>
          </a:p>
        </p:txBody>
      </p:sp>
      <p:sp>
        <p:nvSpPr>
          <p:cNvPr id="5" name="Rectângulo 4"/>
          <p:cNvSpPr/>
          <p:nvPr/>
        </p:nvSpPr>
        <p:spPr>
          <a:xfrm>
            <a:off x="1244470" y="2009745"/>
            <a:ext cx="6714787" cy="1200329"/>
          </a:xfrm>
          <a:prstGeom prst="rect">
            <a:avLst/>
          </a:prstGeom>
        </p:spPr>
        <p:txBody>
          <a:bodyPr wrap="none">
            <a:spAutoFit/>
          </a:bodyPr>
          <a:lstStyle/>
          <a:p>
            <a:r>
              <a:rPr lang="pt-PT" sz="3600" b="1" dirty="0" smtClean="0">
                <a:solidFill>
                  <a:srgbClr val="993300"/>
                </a:solidFill>
              </a:rPr>
              <a:t>Convenção da União de Berna</a:t>
            </a:r>
          </a:p>
          <a:p>
            <a:pPr algn="ctr"/>
            <a:r>
              <a:rPr lang="pt-PT" sz="3600" b="1" dirty="0" smtClean="0">
                <a:solidFill>
                  <a:srgbClr val="993300"/>
                </a:solidFill>
              </a:rPr>
              <a:t>1886</a:t>
            </a:r>
            <a:endParaRPr lang="pt-PT" sz="3600" b="1" dirty="0">
              <a:solidFill>
                <a:srgbClr val="993300"/>
              </a:solidFill>
            </a:endParaRPr>
          </a:p>
        </p:txBody>
      </p:sp>
      <p:sp>
        <p:nvSpPr>
          <p:cNvPr id="6" name="Rectângulo 5"/>
          <p:cNvSpPr/>
          <p:nvPr/>
        </p:nvSpPr>
        <p:spPr>
          <a:xfrm>
            <a:off x="923303" y="5445224"/>
            <a:ext cx="7632847"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pt-PT" dirty="0">
                <a:solidFill>
                  <a:schemeClr val="tx1"/>
                </a:solidFill>
              </a:rPr>
              <a:t>As leis de Direitos de Autor podem variar de país para país. Em inglês estes direitos são frequentemente referidos como </a:t>
            </a:r>
            <a:r>
              <a:rPr lang="pt-PT" b="1" dirty="0">
                <a:solidFill>
                  <a:schemeClr val="tx1"/>
                </a:solidFill>
              </a:rPr>
              <a:t>Copyright</a:t>
            </a:r>
            <a:r>
              <a:rPr lang="pt-PT" dirty="0">
                <a:solidFill>
                  <a:schemeClr val="tx1"/>
                </a:solidFill>
              </a:rPr>
              <a:t> e são representados pelo símbolo (c), seguido de uma data (os direitos são mantidos durante um determinado período de anos a partir dessa data).</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82385"/>
            <a:ext cx="7633742" cy="821854"/>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pt-PT" dirty="0">
                <a:solidFill>
                  <a:srgbClr val="FF3300"/>
                </a:solidFill>
                <a:latin typeface="+mj-lt"/>
                <a:ea typeface="+mj-ea"/>
                <a:cs typeface="+mj-cs"/>
              </a:rPr>
              <a:t>Direitos</a:t>
            </a:r>
            <a:r>
              <a:rPr lang="pt-PT" b="1" dirty="0">
                <a:solidFill>
                  <a:srgbClr val="FF3300"/>
                </a:solidFill>
                <a:latin typeface="Bahnschrift Condensed" panose="020B0502040204020203" pitchFamily="34" charset="0"/>
              </a:rPr>
              <a:t> </a:t>
            </a:r>
            <a:r>
              <a:rPr lang="pt-PT" dirty="0">
                <a:solidFill>
                  <a:srgbClr val="FF3300"/>
                </a:solidFill>
                <a:latin typeface="+mj-lt"/>
                <a:ea typeface="+mj-ea"/>
                <a:cs typeface="+mj-cs"/>
              </a:rPr>
              <a:t>de autor</a:t>
            </a:r>
          </a:p>
        </p:txBody>
      </p:sp>
      <p:sp>
        <p:nvSpPr>
          <p:cNvPr id="6" name="Rectângulo 5"/>
          <p:cNvSpPr/>
          <p:nvPr/>
        </p:nvSpPr>
        <p:spPr>
          <a:xfrm>
            <a:off x="3857620" y="4214818"/>
            <a:ext cx="500066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t-PT" dirty="0" smtClean="0">
                <a:solidFill>
                  <a:schemeClr val="tx1"/>
                </a:solidFill>
              </a:rPr>
              <a:t>Direito do criador em reivindicar a paternidade da obra e de se opor à sua deformação ou mutilação</a:t>
            </a:r>
            <a:endParaRPr lang="pt-PT" dirty="0">
              <a:solidFill>
                <a:schemeClr val="tx1"/>
              </a:solidFill>
            </a:endParaRPr>
          </a:p>
        </p:txBody>
      </p:sp>
      <p:sp>
        <p:nvSpPr>
          <p:cNvPr id="7" name="Rectângulo 6"/>
          <p:cNvSpPr/>
          <p:nvPr/>
        </p:nvSpPr>
        <p:spPr>
          <a:xfrm>
            <a:off x="3857620" y="5289777"/>
            <a:ext cx="5000660" cy="75405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t-PT" sz="2800" b="1" dirty="0">
                <a:solidFill>
                  <a:srgbClr val="FFCC00"/>
                </a:solidFill>
              </a:rPr>
              <a:t>Intransmissíveis </a:t>
            </a:r>
          </a:p>
          <a:p>
            <a:pPr algn="just"/>
            <a:r>
              <a:rPr lang="pt-PT" sz="1500" dirty="0" smtClean="0">
                <a:solidFill>
                  <a:schemeClr val="tx1"/>
                </a:solidFill>
              </a:rPr>
              <a:t>mesmo em caso de transmissão total dos direitos patrimoniais</a:t>
            </a:r>
            <a:endParaRPr lang="pt-PT" sz="1500" dirty="0">
              <a:solidFill>
                <a:schemeClr val="tx1"/>
              </a:solidFill>
            </a:endParaRPr>
          </a:p>
        </p:txBody>
      </p:sp>
      <p:sp>
        <p:nvSpPr>
          <p:cNvPr id="8" name="Rectângulo 7"/>
          <p:cNvSpPr/>
          <p:nvPr/>
        </p:nvSpPr>
        <p:spPr>
          <a:xfrm>
            <a:off x="5143504" y="2066030"/>
            <a:ext cx="371477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t-PT" dirty="0" smtClean="0">
                <a:solidFill>
                  <a:schemeClr val="tx1"/>
                </a:solidFill>
              </a:rPr>
              <a:t>Direitos de natureza económica</a:t>
            </a:r>
          </a:p>
        </p:txBody>
      </p:sp>
      <p:sp>
        <p:nvSpPr>
          <p:cNvPr id="9" name="Rectângulo 8"/>
          <p:cNvSpPr/>
          <p:nvPr/>
        </p:nvSpPr>
        <p:spPr>
          <a:xfrm>
            <a:off x="544769" y="1632867"/>
            <a:ext cx="5214974" cy="1446550"/>
          </a:xfrm>
          <a:prstGeom prst="rect">
            <a:avLst/>
          </a:prstGeom>
        </p:spPr>
        <p:txBody>
          <a:bodyPr wrap="square">
            <a:spAutoFit/>
          </a:bodyPr>
          <a:lstStyle/>
          <a:p>
            <a:pPr marL="88900" lvl="1"/>
            <a:r>
              <a:rPr lang="pt-PT" sz="2800" b="1" dirty="0" smtClean="0">
                <a:solidFill>
                  <a:srgbClr val="993300"/>
                </a:solidFill>
                <a:effectLst>
                  <a:outerShdw blurRad="38100" dist="38100" dir="2700000" algn="tl">
                    <a:srgbClr val="000000">
                      <a:alpha val="43137"/>
                    </a:srgbClr>
                  </a:outerShdw>
                </a:effectLst>
              </a:rPr>
              <a:t>Direitos patrimoniais </a:t>
            </a:r>
          </a:p>
          <a:p>
            <a:pPr marL="446088" lvl="2" indent="177800">
              <a:buFont typeface="Arial" pitchFamily="34" charset="0"/>
              <a:buChar char="•"/>
            </a:pPr>
            <a:r>
              <a:rPr lang="pt-PT" sz="2000" dirty="0" smtClean="0"/>
              <a:t>Direito de produção e reprodução </a:t>
            </a:r>
          </a:p>
          <a:p>
            <a:pPr marL="446088" lvl="2" indent="177800">
              <a:buFont typeface="Arial" pitchFamily="34" charset="0"/>
              <a:buChar char="•"/>
            </a:pPr>
            <a:r>
              <a:rPr lang="pt-PT" sz="2000" dirty="0" smtClean="0"/>
              <a:t>Direito de criação de obras derivadas </a:t>
            </a:r>
          </a:p>
          <a:p>
            <a:pPr marL="446088" lvl="2" indent="177800">
              <a:buFont typeface="Arial" pitchFamily="34" charset="0"/>
              <a:buChar char="•"/>
            </a:pPr>
            <a:r>
              <a:rPr lang="pt-PT" sz="2000" dirty="0" smtClean="0"/>
              <a:t>Direito de retransmissão </a:t>
            </a:r>
          </a:p>
        </p:txBody>
      </p:sp>
      <p:sp>
        <p:nvSpPr>
          <p:cNvPr id="10" name="Rectângulo 9"/>
          <p:cNvSpPr/>
          <p:nvPr/>
        </p:nvSpPr>
        <p:spPr>
          <a:xfrm>
            <a:off x="515042" y="3679377"/>
            <a:ext cx="4752528" cy="1415772"/>
          </a:xfrm>
          <a:prstGeom prst="rect">
            <a:avLst/>
          </a:prstGeom>
        </p:spPr>
        <p:txBody>
          <a:bodyPr wrap="square">
            <a:spAutoFit/>
          </a:bodyPr>
          <a:lstStyle/>
          <a:p>
            <a:pPr marL="88900" lvl="1"/>
            <a:r>
              <a:rPr lang="pt-PT" sz="2800" b="1" dirty="0">
                <a:solidFill>
                  <a:srgbClr val="993300"/>
                </a:solidFill>
                <a:effectLst>
                  <a:outerShdw blurRad="38100" dist="38100" dir="2700000" algn="tl">
                    <a:srgbClr val="000000">
                      <a:alpha val="43137"/>
                    </a:srgbClr>
                  </a:outerShdw>
                </a:effectLst>
              </a:rPr>
              <a:t>Direitos morais/pessoais</a:t>
            </a:r>
          </a:p>
          <a:p>
            <a:pPr marL="446088" lvl="2" indent="177800">
              <a:buFont typeface="Arial" pitchFamily="34" charset="0"/>
              <a:buChar char="•"/>
            </a:pPr>
            <a:r>
              <a:rPr lang="pt-PT" sz="2000" dirty="0" smtClean="0"/>
              <a:t>Direito à autoria </a:t>
            </a:r>
          </a:p>
          <a:p>
            <a:pPr marL="446088" lvl="2" indent="177800">
              <a:buFont typeface="Arial" pitchFamily="34" charset="0"/>
              <a:buChar char="•"/>
            </a:pPr>
            <a:r>
              <a:rPr lang="pt-PT" sz="2000" dirty="0" smtClean="0"/>
              <a:t>Direito à integridade </a:t>
            </a:r>
          </a:p>
          <a:p>
            <a:endParaRPr lang="pt-PT" dirty="0"/>
          </a:p>
        </p:txBody>
      </p:sp>
      <p:sp>
        <p:nvSpPr>
          <p:cNvPr id="11" name="Rectângulo 10"/>
          <p:cNvSpPr/>
          <p:nvPr/>
        </p:nvSpPr>
        <p:spPr>
          <a:xfrm>
            <a:off x="5143504" y="2863990"/>
            <a:ext cx="3714776" cy="76944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pt-PT" sz="2800" b="1" dirty="0" smtClean="0">
                <a:solidFill>
                  <a:srgbClr val="FFCC00"/>
                </a:solidFill>
              </a:rPr>
              <a:t>Transmissíveis</a:t>
            </a:r>
          </a:p>
          <a:p>
            <a:pPr algn="ctr"/>
            <a:r>
              <a:rPr lang="pt-PT" sz="1600" dirty="0" smtClean="0">
                <a:solidFill>
                  <a:schemeClr val="tx1"/>
                </a:solidFill>
              </a:rPr>
              <a:t>podem ser vendidos, doados, herdados, …</a:t>
            </a:r>
          </a:p>
        </p:txBody>
      </p:sp>
      <p:sp>
        <p:nvSpPr>
          <p:cNvPr id="12" name="Seta para baixo 11"/>
          <p:cNvSpPr/>
          <p:nvPr/>
        </p:nvSpPr>
        <p:spPr>
          <a:xfrm>
            <a:off x="6858016" y="2411567"/>
            <a:ext cx="214314" cy="468000"/>
          </a:xfrm>
          <a:prstGeom prst="downArrow">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endParaRPr lang="pt-PT" dirty="0" smtClean="0">
              <a:solidFill>
                <a:schemeClr val="bg1"/>
              </a:solidFill>
            </a:endParaRPr>
          </a:p>
        </p:txBody>
      </p:sp>
      <p:sp>
        <p:nvSpPr>
          <p:cNvPr id="13" name="Seta para baixo 12"/>
          <p:cNvSpPr/>
          <p:nvPr/>
        </p:nvSpPr>
        <p:spPr>
          <a:xfrm>
            <a:off x="6215074" y="4861149"/>
            <a:ext cx="214314" cy="468000"/>
          </a:xfrm>
          <a:prstGeom prst="downArrow">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pPr algn="ctr"/>
            <a:endParaRPr lang="pt-PT" dirty="0" smtClean="0">
              <a:solidFill>
                <a:schemeClr val="bg1"/>
              </a:solidFill>
            </a:endParaRPr>
          </a:p>
        </p:txBody>
      </p:sp>
      <p:sp>
        <p:nvSpPr>
          <p:cNvPr id="3" name="Rectângulo 2"/>
          <p:cNvSpPr/>
          <p:nvPr/>
        </p:nvSpPr>
        <p:spPr>
          <a:xfrm>
            <a:off x="683568" y="6124665"/>
            <a:ext cx="8280920" cy="707886"/>
          </a:xfrm>
          <a:prstGeom prst="rect">
            <a:avLst/>
          </a:prstGeom>
        </p:spPr>
        <p:txBody>
          <a:bodyPr wrap="square">
            <a:spAutoFit/>
          </a:bodyPr>
          <a:lstStyle/>
          <a:p>
            <a:r>
              <a:rPr lang="pt-PT" sz="2000" dirty="0"/>
              <a:t>O direito de autor é reconhecido independentemente de registo, depósito ou qualquer outra formalidade.</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solidFill>
                  <a:srgbClr val="FF3300"/>
                </a:solidFill>
              </a:rPr>
              <a:t>DOMÍNIO PÚBLICO</a:t>
            </a:r>
            <a:endParaRPr lang="pt-PT" dirty="0">
              <a:solidFill>
                <a:srgbClr val="FF3300"/>
              </a:solidFill>
            </a:endParaRPr>
          </a:p>
        </p:txBody>
      </p:sp>
      <p:sp>
        <p:nvSpPr>
          <p:cNvPr id="3" name="Rectângulo 2"/>
          <p:cNvSpPr/>
          <p:nvPr/>
        </p:nvSpPr>
        <p:spPr>
          <a:xfrm>
            <a:off x="811210" y="1340768"/>
            <a:ext cx="7888837" cy="249299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pt-PT" sz="2800" b="1" dirty="0" smtClean="0">
                <a:solidFill>
                  <a:srgbClr val="993300"/>
                </a:solidFill>
                <a:effectLst>
                  <a:outerShdw blurRad="38100" dist="38100" dir="2700000" algn="tl">
                    <a:srgbClr val="000000">
                      <a:alpha val="43137"/>
                    </a:srgbClr>
                  </a:outerShdw>
                </a:effectLst>
              </a:rPr>
              <a:t>Direitos patrimoniais:</a:t>
            </a:r>
          </a:p>
          <a:p>
            <a:pPr algn="just"/>
            <a:r>
              <a:rPr lang="pt-PT" sz="2800" b="1" dirty="0" smtClean="0">
                <a:solidFill>
                  <a:srgbClr val="FFCC00"/>
                </a:solidFill>
              </a:rPr>
              <a:t>caducam </a:t>
            </a:r>
            <a:r>
              <a:rPr lang="pt-PT" sz="2800" b="1" dirty="0" smtClean="0">
                <a:solidFill>
                  <a:schemeClr val="tx1"/>
                </a:solidFill>
              </a:rPr>
              <a:t>70 anos </a:t>
            </a:r>
            <a:r>
              <a:rPr lang="pt-PT" sz="2800" dirty="0" smtClean="0">
                <a:solidFill>
                  <a:schemeClr val="tx1"/>
                </a:solidFill>
              </a:rPr>
              <a:t>após a morte do criador intelectual</a:t>
            </a:r>
            <a:r>
              <a:rPr lang="pt-PT" sz="1600" dirty="0" smtClean="0">
                <a:solidFill>
                  <a:schemeClr val="tx1"/>
                </a:solidFill>
              </a:rPr>
              <a:t>, </a:t>
            </a:r>
            <a:r>
              <a:rPr lang="pt-PT" sz="2800" dirty="0" smtClean="0">
                <a:solidFill>
                  <a:schemeClr val="tx1"/>
                </a:solidFill>
              </a:rPr>
              <a:t>passando as obras a estar em domínio público e podendo ser reproduzidos e utilizadas por todos.</a:t>
            </a:r>
          </a:p>
          <a:p>
            <a:endParaRPr lang="pt-PT" sz="1600" dirty="0" smtClean="0"/>
          </a:p>
        </p:txBody>
      </p:sp>
      <p:sp>
        <p:nvSpPr>
          <p:cNvPr id="5" name="Rectângulo 4"/>
          <p:cNvSpPr/>
          <p:nvPr/>
        </p:nvSpPr>
        <p:spPr>
          <a:xfrm>
            <a:off x="811208" y="4293096"/>
            <a:ext cx="7888837"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pt-PT" sz="2800" b="1" dirty="0" smtClean="0">
                <a:solidFill>
                  <a:srgbClr val="993300"/>
                </a:solidFill>
                <a:effectLst>
                  <a:outerShdw blurRad="38100" dist="38100" dir="2700000" algn="tl">
                    <a:srgbClr val="000000">
                      <a:alpha val="43137"/>
                    </a:srgbClr>
                  </a:outerShdw>
                </a:effectLst>
              </a:rPr>
              <a:t>Direitos patrimoniais:</a:t>
            </a:r>
          </a:p>
          <a:p>
            <a:pPr algn="just"/>
            <a:r>
              <a:rPr lang="pt-PT" sz="2800" dirty="0">
                <a:solidFill>
                  <a:schemeClr val="tx1"/>
                </a:solidFill>
              </a:rPr>
              <a:t>A maior parte da informação disponível online está </a:t>
            </a:r>
            <a:r>
              <a:rPr lang="pt-PT" sz="2800" b="1" dirty="0">
                <a:solidFill>
                  <a:srgbClr val="FFCC00"/>
                </a:solidFill>
              </a:rPr>
              <a:t>protegida por direitos</a:t>
            </a:r>
            <a:r>
              <a:rPr lang="pt-PT" sz="2800" dirty="0">
                <a:solidFill>
                  <a:schemeClr val="tx1"/>
                </a:solidFill>
              </a:rPr>
              <a:t>, com exceção das obras de domínio público</a:t>
            </a:r>
            <a:r>
              <a:rPr lang="pt-PT" sz="2800" dirty="0" smtClean="0">
                <a:solidFill>
                  <a:schemeClr val="tx1"/>
                </a:solidFill>
              </a:rPr>
              <a:t>.</a:t>
            </a:r>
            <a:endParaRPr lang="pt-PT" sz="2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136" y="227095"/>
            <a:ext cx="8153400" cy="990600"/>
          </a:xfrm>
        </p:spPr>
        <p:txBody>
          <a:bodyPr>
            <a:normAutofit/>
          </a:bodyPr>
          <a:lstStyle/>
          <a:p>
            <a:r>
              <a:rPr lang="pt-PT" dirty="0" smtClean="0">
                <a:solidFill>
                  <a:srgbClr val="FF3300"/>
                </a:solidFill>
              </a:rPr>
              <a:t>UTILIZAÇÃO LIVRE</a:t>
            </a:r>
            <a:endParaRPr lang="pt-PT" dirty="0">
              <a:solidFill>
                <a:srgbClr val="FF3300"/>
              </a:solidFill>
            </a:endParaRPr>
          </a:p>
        </p:txBody>
      </p:sp>
      <p:sp>
        <p:nvSpPr>
          <p:cNvPr id="4" name="Rectângulo 3"/>
          <p:cNvSpPr/>
          <p:nvPr/>
        </p:nvSpPr>
        <p:spPr>
          <a:xfrm>
            <a:off x="768136" y="1153645"/>
            <a:ext cx="7980328"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spcAft>
                <a:spcPts val="600"/>
              </a:spcAft>
            </a:pPr>
            <a:r>
              <a:rPr lang="pt-PT" sz="2700" dirty="0" smtClean="0">
                <a:ln w="0"/>
                <a:solidFill>
                  <a:schemeClr val="tx1"/>
                </a:solidFill>
                <a:effectLst>
                  <a:outerShdw blurRad="38100" dist="19050" dir="2700000" algn="tl" rotWithShape="0">
                    <a:schemeClr val="dk1">
                      <a:alpha val="40000"/>
                    </a:schemeClr>
                  </a:outerShdw>
                </a:effectLst>
              </a:rPr>
              <a:t>Consentida a reprodução para uso exclusivamente privado</a:t>
            </a:r>
          </a:p>
        </p:txBody>
      </p:sp>
      <p:sp>
        <p:nvSpPr>
          <p:cNvPr id="10" name="Rectângulo 9"/>
          <p:cNvSpPr/>
          <p:nvPr/>
        </p:nvSpPr>
        <p:spPr>
          <a:xfrm>
            <a:off x="768136" y="2348880"/>
            <a:ext cx="7980328" cy="269304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spcAft>
                <a:spcPts val="600"/>
              </a:spcAft>
            </a:pPr>
            <a:r>
              <a:rPr lang="pt-PT" sz="2400" b="1" dirty="0" smtClean="0">
                <a:solidFill>
                  <a:schemeClr val="tx1"/>
                </a:solidFill>
              </a:rPr>
              <a:t>Desde que: </a:t>
            </a:r>
          </a:p>
          <a:p>
            <a:pPr marL="803275" indent="-446088" algn="just">
              <a:spcAft>
                <a:spcPts val="600"/>
              </a:spcAft>
              <a:buFont typeface="+mj-lt"/>
              <a:buAutoNum type="arabicPeriod"/>
            </a:pPr>
            <a:r>
              <a:rPr lang="pt-PT" sz="2400" dirty="0" smtClean="0">
                <a:solidFill>
                  <a:schemeClr val="tx1"/>
                </a:solidFill>
              </a:rPr>
              <a:t>não atinja a exploração normal da obra</a:t>
            </a:r>
          </a:p>
          <a:p>
            <a:pPr marL="803275" indent="-446088" algn="just">
              <a:spcAft>
                <a:spcPts val="600"/>
              </a:spcAft>
              <a:buFont typeface="+mj-lt"/>
              <a:buAutoNum type="arabicPeriod"/>
            </a:pPr>
            <a:r>
              <a:rPr lang="pt-PT" sz="2400" dirty="0" smtClean="0">
                <a:solidFill>
                  <a:schemeClr val="tx1"/>
                </a:solidFill>
              </a:rPr>
              <a:t>não cause prejuízo injustificado ao autor</a:t>
            </a:r>
          </a:p>
          <a:p>
            <a:pPr marL="803275" indent="-803275" algn="just">
              <a:spcAft>
                <a:spcPts val="600"/>
              </a:spcAft>
            </a:pPr>
            <a:r>
              <a:rPr lang="pt-PT" sz="2400" b="1" dirty="0" smtClean="0"/>
              <a:t>			</a:t>
            </a:r>
            <a:r>
              <a:rPr lang="pt-PT" sz="2400" b="1" dirty="0" smtClean="0">
                <a:solidFill>
                  <a:srgbClr val="993300"/>
                </a:solidFill>
              </a:rPr>
              <a:t>Não pode ser utilizada para</a:t>
            </a:r>
          </a:p>
          <a:p>
            <a:pPr marL="2632075" lvl="8" indent="-446088" algn="just">
              <a:spcAft>
                <a:spcPts val="600"/>
              </a:spcAft>
              <a:buFont typeface="Arial" pitchFamily="34" charset="0"/>
              <a:buChar char="•"/>
              <a:tabLst>
                <a:tab pos="803275" algn="l"/>
              </a:tabLst>
            </a:pPr>
            <a:r>
              <a:rPr lang="pt-PT" sz="2400" dirty="0" smtClean="0">
                <a:solidFill>
                  <a:srgbClr val="993300"/>
                </a:solidFill>
              </a:rPr>
              <a:t>quaisquer fins de comunicação pública</a:t>
            </a:r>
          </a:p>
          <a:p>
            <a:pPr marL="2632075" lvl="8" indent="-446088" algn="just">
              <a:spcAft>
                <a:spcPts val="600"/>
              </a:spcAft>
              <a:buFont typeface="Arial" pitchFamily="34" charset="0"/>
              <a:buChar char="•"/>
              <a:tabLst>
                <a:tab pos="803275" algn="l"/>
              </a:tabLst>
            </a:pPr>
            <a:r>
              <a:rPr lang="pt-PT" sz="2400" dirty="0" smtClean="0">
                <a:solidFill>
                  <a:srgbClr val="993300"/>
                </a:solidFill>
              </a:rPr>
              <a:t>comercialização. </a:t>
            </a:r>
          </a:p>
        </p:txBody>
      </p:sp>
      <p:sp>
        <p:nvSpPr>
          <p:cNvPr id="5" name="Rectângulo 4"/>
          <p:cNvSpPr/>
          <p:nvPr/>
        </p:nvSpPr>
        <p:spPr>
          <a:xfrm>
            <a:off x="768136" y="5332413"/>
            <a:ext cx="7980328" cy="14619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268288" indent="-268288" algn="ctr">
              <a:spcAft>
                <a:spcPts val="600"/>
              </a:spcAft>
            </a:pPr>
            <a:r>
              <a:rPr lang="pt-PT" sz="2800" dirty="0" smtClean="0">
                <a:ln w="0"/>
                <a:solidFill>
                  <a:schemeClr val="tx1"/>
                </a:solidFill>
                <a:effectLst>
                  <a:outerShdw blurRad="38100" dist="19050" dir="2700000" algn="tl" rotWithShape="0">
                    <a:schemeClr val="dk1">
                      <a:alpha val="40000"/>
                    </a:schemeClr>
                  </a:outerShdw>
                </a:effectLst>
              </a:rPr>
              <a:t>Podemos fazer </a:t>
            </a:r>
            <a:r>
              <a:rPr lang="pt-PT" sz="3600" dirty="0" smtClean="0">
                <a:ln w="0"/>
                <a:solidFill>
                  <a:schemeClr val="tx1"/>
                </a:solidFill>
                <a:effectLst>
                  <a:outerShdw blurRad="38100" dist="19050" dir="2700000" algn="tl" rotWithShape="0">
                    <a:schemeClr val="dk1">
                      <a:alpha val="40000"/>
                    </a:schemeClr>
                  </a:outerShdw>
                </a:effectLst>
              </a:rPr>
              <a:t>cópia doméstica </a:t>
            </a:r>
          </a:p>
          <a:p>
            <a:pPr marL="268288" indent="-268288" algn="ctr">
              <a:spcAft>
                <a:spcPts val="600"/>
              </a:spcAft>
            </a:pPr>
            <a:r>
              <a:rPr lang="pt-PT" sz="2400" dirty="0" smtClean="0">
                <a:ln w="0"/>
                <a:solidFill>
                  <a:schemeClr val="tx1"/>
                </a:solidFill>
                <a:effectLst>
                  <a:outerShdw blurRad="38100" dist="19050" dir="2700000" algn="tl" rotWithShape="0">
                    <a:schemeClr val="dk1">
                      <a:alpha val="40000"/>
                    </a:schemeClr>
                  </a:outerShdw>
                </a:effectLst>
              </a:rPr>
              <a:t>desde que não a vendamos ou façamos qualquer exibição pública</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420888"/>
            <a:ext cx="8892480" cy="1828800"/>
          </a:xfrm>
        </p:spPr>
        <p:txBody>
          <a:bodyPr/>
          <a:lstStyle/>
          <a:p>
            <a:r>
              <a:rPr lang="pt-PT" dirty="0" err="1" smtClean="0">
                <a:effectLst>
                  <a:outerShdw blurRad="38100" dist="38100" dir="2700000" algn="tl">
                    <a:srgbClr val="000000">
                      <a:alpha val="43137"/>
                    </a:srgbClr>
                  </a:outerShdw>
                </a:effectLst>
              </a:rPr>
              <a:t>PLÁgio</a:t>
            </a:r>
            <a:endParaRPr lang="pt-P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277566"/>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adge">
  <a:themeElements>
    <a:clrScheme name="Amarelo Cor de Laranj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9E77EDF1-0821-4215-BD6E-A2D49F02550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2926</Words>
  <Application>Microsoft Office PowerPoint</Application>
  <PresentationFormat>Apresentação no Ecrã (4:3)</PresentationFormat>
  <Paragraphs>356</Paragraphs>
  <Slides>47</Slides>
  <Notes>3</Notes>
  <HiddenSlides>0</HiddenSlides>
  <MMClips>0</MMClips>
  <ScaleCrop>false</ScaleCrop>
  <HeadingPairs>
    <vt:vector size="4" baseType="variant">
      <vt:variant>
        <vt:lpstr>Tema</vt:lpstr>
      </vt:variant>
      <vt:variant>
        <vt:i4>1</vt:i4>
      </vt:variant>
      <vt:variant>
        <vt:lpstr>Títulos dos diapositivos</vt:lpstr>
      </vt:variant>
      <vt:variant>
        <vt:i4>47</vt:i4>
      </vt:variant>
    </vt:vector>
  </HeadingPairs>
  <TitlesOfParts>
    <vt:vector size="48" baseType="lpstr">
      <vt:lpstr>Badge</vt:lpstr>
      <vt:lpstr>Direitos de autor e CITAÇÃO</vt:lpstr>
      <vt:lpstr>Apresentação do PowerPoint</vt:lpstr>
      <vt:lpstr>Direitos de autor</vt:lpstr>
      <vt:lpstr>Direitos de Autor</vt:lpstr>
      <vt:lpstr>Direito da Propriedade Intelectual</vt:lpstr>
      <vt:lpstr>Direitos de autor</vt:lpstr>
      <vt:lpstr>DOMÍNIO PÚBLICO</vt:lpstr>
      <vt:lpstr>UTILIZAÇÃO LIVRE</vt:lpstr>
      <vt:lpstr>PLÁgio</vt:lpstr>
      <vt:lpstr>PLÁGIO</vt:lpstr>
      <vt:lpstr>COMO EVITAR O PLÁGIO?</vt:lpstr>
      <vt:lpstr>CITAÇÃO e BIBLIOGRAFIA</vt:lpstr>
      <vt:lpstr>CITAÇÃO</vt:lpstr>
      <vt:lpstr>CITAÇÃO</vt:lpstr>
      <vt:lpstr>CITAÇÃO – Como citar?</vt:lpstr>
      <vt:lpstr>CITAÇÃO – Como citar?</vt:lpstr>
      <vt:lpstr>Apresentação do PowerPoint</vt:lpstr>
      <vt:lpstr>Ordenação</vt:lpstr>
      <vt:lpstr>CITAÇÃO – Elaborar uma bibliografia</vt:lpstr>
      <vt:lpstr>Como citar? Elaborar uma bibliografia</vt:lpstr>
      <vt:lpstr>Apresentação do PowerPoint</vt:lpstr>
      <vt:lpstr>Apresentação do PowerPoint</vt:lpstr>
      <vt:lpstr>Apresentação do PowerPoint</vt:lpstr>
      <vt:lpstr>Apresentação do PowerPoint</vt:lpstr>
      <vt:lpstr>Apresentação do PowerPoint</vt:lpstr>
      <vt:lpstr>licenças Creative Commons</vt:lpstr>
      <vt:lpstr>O que são as licenças Creative Commons?</vt:lpstr>
      <vt:lpstr>Como se definem as licenças Creative Commons?</vt:lpstr>
      <vt:lpstr>Quais são as quatro condições sobre as quais o autor se pronuncia? </vt:lpstr>
      <vt:lpstr>Que tipos de licenças Creative Commons existem?</vt:lpstr>
      <vt:lpstr>Que tipos de licenças Creative Commons existem?</vt:lpstr>
      <vt:lpstr>Como posso atribuir uma licença Creative Commons a uma criação minha?</vt:lpstr>
      <vt:lpstr>INTELIGÊNCIA ARTIFICIAL Generativa</vt:lpstr>
      <vt:lpstr>Como usar o ChatGPT?  (ou outra ferramenta de IA)</vt:lpstr>
      <vt:lpstr>Como usar o ChatGPT?  (ou outra ferramenta de IA)</vt:lpstr>
      <vt:lpstr>Como usar o ChatGPT?  (ou outra ferramenta de IA)</vt:lpstr>
      <vt:lpstr>Como usar o ChatGPT?  (ou outra ferramenta de IA)</vt:lpstr>
      <vt:lpstr>Como usar o ChatGPT?  (ou outra ferramenta de IA)</vt:lpstr>
      <vt:lpstr>Como citar e referenciar o ChatGPT?</vt:lpstr>
      <vt:lpstr>Como citar e referenciar o ChatGPT?</vt:lpstr>
      <vt:lpstr>Como citar e referenciar o ChatGPT? </vt:lpstr>
      <vt:lpstr>Regulamento Geral sobre a Proteção de Dados</vt:lpstr>
      <vt:lpstr>âmbito</vt:lpstr>
      <vt:lpstr>âmbito</vt:lpstr>
      <vt:lpstr>Desafios</vt:lpstr>
      <vt:lpstr>Apresentação do PowerPoint</vt:lpstr>
      <vt:lpstr>Apresentação do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ESM</dc:creator>
  <cp:lastModifiedBy>becre</cp:lastModifiedBy>
  <cp:revision>245</cp:revision>
  <cp:lastPrinted>2024-09-18T10:10:58Z</cp:lastPrinted>
  <dcterms:created xsi:type="dcterms:W3CDTF">2010-04-16T09:11:51Z</dcterms:created>
  <dcterms:modified xsi:type="dcterms:W3CDTF">2026-03-05T15:47:51Z</dcterms:modified>
</cp:coreProperties>
</file>