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80225" cy="9661525"/>
  <p:embeddedFontLst>
    <p:embeddedFont>
      <p:font typeface="Quattrocento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64">
          <p15:clr>
            <a:srgbClr val="A4A3A4"/>
          </p15:clr>
        </p15:guide>
        <p15:guide id="2" pos="3840">
          <p15:clr>
            <a:srgbClr val="A4A3A4"/>
          </p15:clr>
        </p15:guide>
        <p15:guide id="3" pos="456">
          <p15:clr>
            <a:srgbClr val="A4A3A4"/>
          </p15:clr>
        </p15:guide>
        <p15:guide id="4" pos="720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kx3MDXAoaS+yY9Z7xxYFg8dFx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5B7C15-0FCD-45E5-A6DA-14DE8E1089D5}">
  <a:tblStyle styleId="{755B7C15-0FCD-45E5-A6DA-14DE8E1089D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64" orient="horz"/>
        <p:guide pos="3840"/>
        <p:guide pos="456"/>
        <p:guide pos="72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1431" cy="48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7202" y="0"/>
            <a:ext cx="2981431" cy="48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p16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 </a:t>
            </a:r>
            <a:endParaRPr/>
          </a:p>
        </p:txBody>
      </p:sp>
      <p:sp>
        <p:nvSpPr>
          <p:cNvPr id="357" name="Google Shape;357;p16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17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6" name="Google Shape;396;p18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 </a:t>
            </a:r>
            <a:endParaRPr/>
          </a:p>
        </p:txBody>
      </p:sp>
      <p:sp>
        <p:nvSpPr>
          <p:cNvPr id="397" name="Google Shape;397;p18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 </a:t>
            </a:r>
            <a:endParaRPr/>
          </a:p>
        </p:txBody>
      </p:sp>
      <p:sp>
        <p:nvSpPr>
          <p:cNvPr id="421" name="Google Shape;421;p19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6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4" name="Google Shape;454;p26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p26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" name="Google Shape;97;p39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9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 </a:t>
            </a:r>
            <a:endParaRPr/>
          </a:p>
        </p:txBody>
      </p:sp>
      <p:sp>
        <p:nvSpPr>
          <p:cNvPr id="196" name="Google Shape;196;p4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8023" y="4649609"/>
            <a:ext cx="5504180" cy="3804384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 txBox="1"/>
          <p:nvPr>
            <p:ph idx="12" type="sldNum"/>
          </p:nvPr>
        </p:nvSpPr>
        <p:spPr>
          <a:xfrm>
            <a:off x="3897202" y="9176772"/>
            <a:ext cx="2981431" cy="48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 </a:t>
            </a:r>
            <a:endParaRPr/>
          </a:p>
        </p:txBody>
      </p:sp>
      <p:sp>
        <p:nvSpPr>
          <p:cNvPr id="274" name="Google Shape;274;p9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4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/>
          <p:nvPr>
            <p:ph idx="2" type="sldImg"/>
          </p:nvPr>
        </p:nvSpPr>
        <p:spPr>
          <a:xfrm>
            <a:off x="542925" y="1208088"/>
            <a:ext cx="5794375" cy="3260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5" name="Google Shape;325;p15:notes"/>
          <p:cNvSpPr txBox="1"/>
          <p:nvPr>
            <p:ph idx="1" type="body"/>
          </p:nvPr>
        </p:nvSpPr>
        <p:spPr>
          <a:xfrm>
            <a:off x="688023" y="4649609"/>
            <a:ext cx="5504180" cy="380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7225" lIns="94500" spcFirstLastPara="1" rIns="94500" wrap="square" tIns="47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 </a:t>
            </a:r>
            <a:endParaRPr/>
          </a:p>
        </p:txBody>
      </p:sp>
      <p:sp>
        <p:nvSpPr>
          <p:cNvPr id="326" name="Google Shape;326;p15:notes"/>
          <p:cNvSpPr txBox="1"/>
          <p:nvPr>
            <p:ph idx="12" type="sldNum"/>
          </p:nvPr>
        </p:nvSpPr>
        <p:spPr>
          <a:xfrm>
            <a:off x="3897202" y="9176772"/>
            <a:ext cx="2981431" cy="484753"/>
          </a:xfrm>
          <a:prstGeom prst="rect">
            <a:avLst/>
          </a:prstGeom>
          <a:noFill/>
          <a:ln>
            <a:noFill/>
          </a:ln>
        </p:spPr>
        <p:txBody>
          <a:bodyPr anchorCtr="0" anchor="b" bIns="47225" lIns="94500" spcFirstLastPara="1" rIns="94500" wrap="square" tIns="47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914400" y="213045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10688638" y="1371631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3271838" y="-2184368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ct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type="title"/>
          </p:nvPr>
        </p:nvSpPr>
        <p:spPr>
          <a:xfrm>
            <a:off x="963084" y="440693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" type="body"/>
          </p:nvPr>
        </p:nvSpPr>
        <p:spPr>
          <a:xfrm>
            <a:off x="812800" y="1600206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2"/>
          <p:cNvSpPr txBox="1"/>
          <p:nvPr>
            <p:ph idx="2" type="body"/>
          </p:nvPr>
        </p:nvSpPr>
        <p:spPr>
          <a:xfrm>
            <a:off x="8229600" y="1600206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33"/>
          <p:cNvSpPr txBox="1"/>
          <p:nvPr>
            <p:ph idx="3" type="body"/>
          </p:nvPr>
        </p:nvSpPr>
        <p:spPr>
          <a:xfrm>
            <a:off x="619338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3"/>
          <p:cNvSpPr txBox="1"/>
          <p:nvPr>
            <p:ph idx="4" type="body"/>
          </p:nvPr>
        </p:nvSpPr>
        <p:spPr>
          <a:xfrm>
            <a:off x="619338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4766733" y="27308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39999">
              <a:srgbClr val="FFFFFF"/>
            </a:gs>
            <a:gs pos="70000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5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30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Relationship Id="rId4" Type="http://schemas.openxmlformats.org/officeDocument/2006/relationships/image" Target="../media/image3.jpg"/><Relationship Id="rId5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6000">
              <a:srgbClr val="CAE2F2"/>
            </a:gs>
            <a:gs pos="76000">
              <a:srgbClr val="0070C0"/>
            </a:gs>
            <a:gs pos="94804">
              <a:srgbClr val="C2D4D0"/>
            </a:gs>
            <a:gs pos="100000">
              <a:srgbClr val="C2D4D0"/>
            </a:gs>
          </a:gsLst>
          <a:lin ang="540000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accessory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1533" l="0" r="21975" t="0"/>
          <a:stretch/>
        </p:blipFill>
        <p:spPr>
          <a:xfrm rot="8319133">
            <a:off x="-1731940" y="-1697823"/>
            <a:ext cx="10557918" cy="88966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0" name="Google Shape;90;p1"/>
          <p:cNvSpPr/>
          <p:nvPr/>
        </p:nvSpPr>
        <p:spPr>
          <a:xfrm>
            <a:off x="8043598" y="4550755"/>
            <a:ext cx="4148402" cy="2123624"/>
          </a:xfrm>
          <a:custGeom>
            <a:rect b="b" l="l" r="r" t="t"/>
            <a:pathLst>
              <a:path extrusionOk="0" h="2713249" w="4788322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gradFill>
            <a:gsLst>
              <a:gs pos="0">
                <a:srgbClr val="5F5F5F"/>
              </a:gs>
              <a:gs pos="50000">
                <a:srgbClr val="8A8A8A"/>
              </a:gs>
              <a:gs pos="100000">
                <a:srgbClr val="A5A5A5"/>
              </a:gs>
            </a:gsLst>
            <a:path path="circle">
              <a:fillToRect b="100%" l="100%"/>
            </a:path>
            <a:tileRect r="-100%" t="-100%"/>
          </a:gra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742933" y="748327"/>
            <a:ext cx="6261000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PT" sz="54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Monitorização  do Plano Estratégico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PT" sz="35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1.º Semestre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PT" sz="35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2023.24</a:t>
            </a:r>
            <a:endParaRPr b="1" i="0" sz="35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7581" y="5432579"/>
            <a:ext cx="2200600" cy="124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Escola Sardoal\AVALIAÇÃO INTERNA\PAM 15.17\AAES.jpg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7115" y="3697206"/>
            <a:ext cx="1641532" cy="1241800"/>
          </a:xfrm>
          <a:prstGeom prst="roundRect">
            <a:avLst>
              <a:gd fmla="val 8594" name="adj"/>
            </a:avLst>
          </a:prstGeom>
          <a:solidFill>
            <a:srgbClr val="0070C0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94" name="Google Shape;94;p1"/>
          <p:cNvSpPr txBox="1"/>
          <p:nvPr/>
        </p:nvSpPr>
        <p:spPr>
          <a:xfrm>
            <a:off x="8873433" y="5633582"/>
            <a:ext cx="222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Equipa</a:t>
            </a: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/>
          <p:nvPr/>
        </p:nvSpPr>
        <p:spPr>
          <a:xfrm>
            <a:off x="429438" y="2354438"/>
            <a:ext cx="588900" cy="24780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1117575" y="2265063"/>
            <a:ext cx="105024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b="1" lang="pt-PT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etas monitorizadas, relativas às atividades a desenvolver no âmbito dos conselhos de turma/ano, foram cumpridas na íntegra.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16"/>
          <p:cNvGrpSpPr/>
          <p:nvPr/>
        </p:nvGrpSpPr>
        <p:grpSpPr>
          <a:xfrm>
            <a:off x="-76200" y="-535206"/>
            <a:ext cx="12289627" cy="7393966"/>
            <a:chOff x="-133017" y="-465680"/>
            <a:chExt cx="9012634" cy="5628780"/>
          </a:xfrm>
        </p:grpSpPr>
        <p:sp>
          <p:nvSpPr>
            <p:cNvPr id="362" name="Google Shape;362;p16"/>
            <p:cNvSpPr/>
            <p:nvPr/>
          </p:nvSpPr>
          <p:spPr>
            <a:xfrm>
              <a:off x="-85668" y="-23457"/>
              <a:ext cx="8552900" cy="1253339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3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2299067" y="-28248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 rot="184519">
              <a:off x="-98903" y="-266918"/>
              <a:ext cx="7449281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lnTo>
                    <a:pt x="0" y="18578"/>
                  </a:lnTo>
                  <a:close/>
                </a:path>
              </a:pathLst>
            </a:custGeom>
            <a:solidFill>
              <a:srgbClr val="C4BD97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-104294" y="4648046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lnTo>
                    <a:pt x="0" y="1906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5216916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lnTo>
                    <a:pt x="145484" y="0"/>
                  </a:lnTo>
                  <a:close/>
                </a:path>
              </a:pathLst>
            </a:custGeom>
            <a:solidFill>
              <a:srgbClr val="7030A0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7213386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lnTo>
                    <a:pt x="65384" y="27022"/>
                  </a:lnTo>
                  <a:close/>
                </a:path>
              </a:pathLst>
            </a:custGeom>
            <a:solidFill>
              <a:srgbClr val="ABE33F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16"/>
          <p:cNvSpPr/>
          <p:nvPr/>
        </p:nvSpPr>
        <p:spPr>
          <a:xfrm>
            <a:off x="2314816" y="3746982"/>
            <a:ext cx="1431300" cy="1431900"/>
          </a:xfrm>
          <a:prstGeom prst="ellipse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16"/>
          <p:cNvGrpSpPr/>
          <p:nvPr/>
        </p:nvGrpSpPr>
        <p:grpSpPr>
          <a:xfrm>
            <a:off x="1816233" y="3444067"/>
            <a:ext cx="2716800" cy="1747004"/>
            <a:chOff x="7005600" y="4223350"/>
            <a:chExt cx="2716800" cy="1747004"/>
          </a:xfrm>
        </p:grpSpPr>
        <p:sp>
          <p:nvSpPr>
            <p:cNvPr id="370" name="Google Shape;370;p16"/>
            <p:cNvSpPr txBox="1"/>
            <p:nvPr/>
          </p:nvSpPr>
          <p:spPr>
            <a:xfrm>
              <a:off x="7701850" y="5008175"/>
              <a:ext cx="1083300" cy="49260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117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b="1" i="0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7005600" y="4223350"/>
              <a:ext cx="2716800" cy="5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pt-PT" sz="1800" u="sng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Taxa de Participação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1" sz="18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527474" y="4538454"/>
              <a:ext cx="1431900" cy="1431900"/>
            </a:xfrm>
            <a:prstGeom prst="arc">
              <a:avLst>
                <a:gd fmla="val 16200000" name="adj1"/>
                <a:gd fmla="val 16108662" name="adj2"/>
              </a:avLst>
            </a:prstGeom>
            <a:noFill/>
            <a:ln cap="flat" cmpd="sng" w="381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6"/>
          <p:cNvSpPr txBox="1"/>
          <p:nvPr/>
        </p:nvSpPr>
        <p:spPr>
          <a:xfrm>
            <a:off x="1435738" y="341900"/>
            <a:ext cx="753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ANÁLISE DOS 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788" y="2187938"/>
            <a:ext cx="417513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875" y="5791188"/>
            <a:ext cx="417513" cy="40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16"/>
          <p:cNvGrpSpPr/>
          <p:nvPr/>
        </p:nvGrpSpPr>
        <p:grpSpPr>
          <a:xfrm>
            <a:off x="1184252" y="5749265"/>
            <a:ext cx="5070285" cy="567386"/>
            <a:chOff x="4689797" y="3312378"/>
            <a:chExt cx="8158142" cy="1097459"/>
          </a:xfrm>
        </p:grpSpPr>
        <p:sp>
          <p:nvSpPr>
            <p:cNvPr id="377" name="Google Shape;377;p16"/>
            <p:cNvSpPr txBox="1"/>
            <p:nvPr/>
          </p:nvSpPr>
          <p:spPr>
            <a:xfrm>
              <a:off x="4689797" y="3328955"/>
              <a:ext cx="1959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Cumprida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 txBox="1"/>
            <p:nvPr/>
          </p:nvSpPr>
          <p:spPr>
            <a:xfrm>
              <a:off x="7582015" y="3484178"/>
              <a:ext cx="24597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Cumprida Parcialmente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0400839" y="3328956"/>
              <a:ext cx="24471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Não Cumprida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0" name="Google Shape;38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82854" y="3312378"/>
              <a:ext cx="671513" cy="773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16"/>
            <p:cNvSpPr/>
            <p:nvPr/>
          </p:nvSpPr>
          <p:spPr>
            <a:xfrm rot="10800000">
              <a:off x="9887968" y="3399737"/>
              <a:ext cx="625800" cy="10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PT" sz="30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b="1" i="0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6"/>
          <p:cNvGrpSpPr/>
          <p:nvPr/>
        </p:nvGrpSpPr>
        <p:grpSpPr>
          <a:xfrm>
            <a:off x="9455263" y="129448"/>
            <a:ext cx="2438997" cy="1500818"/>
            <a:chOff x="9455263" y="129448"/>
            <a:chExt cx="2438997" cy="1500818"/>
          </a:xfrm>
        </p:grpSpPr>
        <p:pic>
          <p:nvPicPr>
            <p:cNvPr id="383" name="Google Shape;383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55263" y="129448"/>
              <a:ext cx="2438997" cy="150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16"/>
            <p:cNvSpPr txBox="1"/>
            <p:nvPr/>
          </p:nvSpPr>
          <p:spPr>
            <a:xfrm>
              <a:off x="9455263" y="651089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PPTs/DTs 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5" name="Google Shape;38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01900" y="3746982"/>
            <a:ext cx="2847975" cy="1600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319"/>
            <a:ext cx="12192000" cy="685244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7"/>
          <p:cNvSpPr txBox="1"/>
          <p:nvPr/>
        </p:nvSpPr>
        <p:spPr>
          <a:xfrm>
            <a:off x="5629480" y="180297"/>
            <a:ext cx="69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PT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COORDENADORES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PT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 SUBCOORDENADORES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PT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DEPARTAMENTO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9398000" y="6440488"/>
            <a:ext cx="2547938" cy="401637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11363325" y="5899150"/>
            <a:ext cx="817563" cy="958850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ABE33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39999">
              <a:srgbClr val="FFFFFF"/>
            </a:gs>
            <a:gs pos="56000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18"/>
          <p:cNvGrpSpPr/>
          <p:nvPr/>
        </p:nvGrpSpPr>
        <p:grpSpPr>
          <a:xfrm>
            <a:off x="-119745" y="-569434"/>
            <a:ext cx="12344985" cy="7441871"/>
            <a:chOff x="-173614" y="-503012"/>
            <a:chExt cx="9053231" cy="5666112"/>
          </a:xfrm>
        </p:grpSpPr>
        <p:sp>
          <p:nvSpPr>
            <p:cNvPr id="400" name="Google Shape;400;p18"/>
            <p:cNvSpPr/>
            <p:nvPr/>
          </p:nvSpPr>
          <p:spPr>
            <a:xfrm>
              <a:off x="-85668" y="-23457"/>
              <a:ext cx="8552900" cy="1253339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2299067" y="-28248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 rot="208633">
              <a:off x="-135858" y="-277356"/>
              <a:ext cx="7485732" cy="1472223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lnTo>
                    <a:pt x="0" y="18578"/>
                  </a:lnTo>
                  <a:close/>
                </a:path>
              </a:pathLst>
            </a:custGeom>
            <a:solidFill>
              <a:srgbClr val="B7CCE4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-104294" y="4648046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lnTo>
                    <a:pt x="0" y="1906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5216916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lnTo>
                    <a:pt x="145484" y="0"/>
                  </a:lnTo>
                  <a:close/>
                </a:path>
              </a:pathLst>
            </a:custGeom>
            <a:solidFill>
              <a:srgbClr val="00AE9D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213663" y="4023275"/>
              <a:ext cx="1634520" cy="113982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lnTo>
                    <a:pt x="65384" y="27022"/>
                  </a:lnTo>
                  <a:close/>
                </a:path>
              </a:pathLst>
            </a:custGeom>
            <a:solidFill>
              <a:srgbClr val="244061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18"/>
          <p:cNvSpPr txBox="1"/>
          <p:nvPr/>
        </p:nvSpPr>
        <p:spPr>
          <a:xfrm>
            <a:off x="2382838" y="350838"/>
            <a:ext cx="7532687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METAS MONITORIZADAS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1218725" y="2766100"/>
            <a:ext cx="93975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Q1- Partilhar ou elaborar, pelo menos, 2 recursos digitais por disciplina/semestre.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310077" y="1890625"/>
            <a:ext cx="30819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PT" sz="22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PADDE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18"/>
          <p:cNvGrpSpPr/>
          <p:nvPr/>
        </p:nvGrpSpPr>
        <p:grpSpPr>
          <a:xfrm>
            <a:off x="8634850" y="4369847"/>
            <a:ext cx="1335439" cy="1392872"/>
            <a:chOff x="7168469" y="2702884"/>
            <a:chExt cx="1431440" cy="1431826"/>
          </a:xfrm>
        </p:grpSpPr>
        <p:sp>
          <p:nvSpPr>
            <p:cNvPr id="410" name="Google Shape;410;p18"/>
            <p:cNvSpPr/>
            <p:nvPr/>
          </p:nvSpPr>
          <p:spPr>
            <a:xfrm>
              <a:off x="7168469" y="2702884"/>
              <a:ext cx="1431440" cy="1431826"/>
            </a:xfrm>
            <a:prstGeom prst="ellipse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 flipH="1" rot="10800000">
              <a:off x="7311296" y="2719077"/>
              <a:ext cx="403600" cy="45716"/>
            </a:xfrm>
            <a:prstGeom prst="ellipse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8"/>
          <p:cNvSpPr/>
          <p:nvPr/>
        </p:nvSpPr>
        <p:spPr>
          <a:xfrm>
            <a:off x="497661" y="2766100"/>
            <a:ext cx="588900" cy="24780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18"/>
          <p:cNvGrpSpPr/>
          <p:nvPr/>
        </p:nvGrpSpPr>
        <p:grpSpPr>
          <a:xfrm>
            <a:off x="8525675" y="457052"/>
            <a:ext cx="3320905" cy="1771663"/>
            <a:chOff x="8525675" y="457052"/>
            <a:chExt cx="3320905" cy="1771663"/>
          </a:xfrm>
        </p:grpSpPr>
        <p:pic>
          <p:nvPicPr>
            <p:cNvPr id="414" name="Google Shape;414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86677" y="457052"/>
              <a:ext cx="2998898" cy="17716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18"/>
            <p:cNvSpPr txBox="1"/>
            <p:nvPr/>
          </p:nvSpPr>
          <p:spPr>
            <a:xfrm>
              <a:off x="8525675" y="842027"/>
              <a:ext cx="3320905" cy="1173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Coord/Subcoord 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Departamento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2314" y="4127088"/>
            <a:ext cx="2847975" cy="16002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417" name="Google Shape;4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1027" y="4076794"/>
            <a:ext cx="2714625" cy="1685925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39999">
              <a:srgbClr val="FFFFFF"/>
            </a:gs>
            <a:gs pos="55000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9"/>
          <p:cNvGrpSpPr/>
          <p:nvPr/>
        </p:nvGrpSpPr>
        <p:grpSpPr>
          <a:xfrm>
            <a:off x="-48536" y="-535939"/>
            <a:ext cx="12289052" cy="7393934"/>
            <a:chOff x="-132596" y="-465655"/>
            <a:chExt cx="9012213" cy="5628755"/>
          </a:xfrm>
        </p:grpSpPr>
        <p:sp>
          <p:nvSpPr>
            <p:cNvPr id="424" name="Google Shape;424;p19"/>
            <p:cNvSpPr/>
            <p:nvPr/>
          </p:nvSpPr>
          <p:spPr>
            <a:xfrm>
              <a:off x="-85668" y="-23457"/>
              <a:ext cx="8552900" cy="1253339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2299067" y="-28248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 rot="184519">
              <a:off x="-98473" y="-266918"/>
              <a:ext cx="7448369" cy="1472015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lnTo>
                    <a:pt x="0" y="18578"/>
                  </a:lnTo>
                  <a:close/>
                </a:path>
              </a:pathLst>
            </a:custGeom>
            <a:solidFill>
              <a:srgbClr val="B7CCE4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-104294" y="4648046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lnTo>
                    <a:pt x="0" y="1906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5216916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lnTo>
                    <a:pt x="145484" y="0"/>
                  </a:lnTo>
                  <a:close/>
                </a:path>
              </a:pathLst>
            </a:custGeom>
            <a:solidFill>
              <a:srgbClr val="00AE9D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7213687" y="4023437"/>
              <a:ext cx="1634497" cy="1139663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lnTo>
                    <a:pt x="65384" y="27022"/>
                  </a:lnTo>
                  <a:close/>
                </a:path>
              </a:pathLst>
            </a:custGeom>
            <a:solidFill>
              <a:srgbClr val="244061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19"/>
          <p:cNvSpPr/>
          <p:nvPr/>
        </p:nvSpPr>
        <p:spPr>
          <a:xfrm>
            <a:off x="1322300" y="2549625"/>
            <a:ext cx="10107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16286E"/>
                </a:solidFill>
                <a:latin typeface="Calibri"/>
                <a:ea typeface="Calibri"/>
                <a:cs typeface="Calibri"/>
                <a:sym typeface="Calibri"/>
              </a:rPr>
              <a:t>Regista-se uma taxa de cumprimento de </a:t>
            </a:r>
            <a:r>
              <a:rPr b="1" i="0" lang="pt-PT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r>
              <a:rPr b="1" i="0" lang="pt-PT" sz="1800" u="none" cap="none" strike="noStrike">
                <a:solidFill>
                  <a:srgbClr val="16286E"/>
                </a:solidFill>
                <a:latin typeface="Calibri"/>
                <a:ea typeface="Calibri"/>
                <a:cs typeface="Calibri"/>
                <a:sym typeface="Calibri"/>
              </a:rPr>
              <a:t> nesta </a:t>
            </a:r>
            <a:r>
              <a:rPr b="1" lang="pt-PT" sz="1800">
                <a:solidFill>
                  <a:srgbClr val="16286E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0" lang="pt-PT" sz="1800" u="none" cap="none" strike="noStrike">
                <a:solidFill>
                  <a:srgbClr val="16286E"/>
                </a:solidFill>
                <a:latin typeface="Calibri"/>
                <a:ea typeface="Calibri"/>
                <a:cs typeface="Calibri"/>
                <a:sym typeface="Calibri"/>
              </a:rPr>
              <a:t>eta, em todos os Departamentos.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628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2895938" y="2060963"/>
            <a:ext cx="18558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pt-PT" sz="22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PADDE</a:t>
            </a:r>
            <a:r>
              <a:rPr b="1" i="1" lang="pt-P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9"/>
          <p:cNvSpPr txBox="1"/>
          <p:nvPr/>
        </p:nvSpPr>
        <p:spPr>
          <a:xfrm>
            <a:off x="1724240" y="445642"/>
            <a:ext cx="670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ANÁLISE DOS 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553850" y="2583675"/>
            <a:ext cx="666900" cy="24780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7722297" y="4709629"/>
            <a:ext cx="1431443" cy="1432043"/>
          </a:xfrm>
          <a:prstGeom prst="ellipse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9"/>
          <p:cNvSpPr/>
          <p:nvPr/>
        </p:nvSpPr>
        <p:spPr>
          <a:xfrm flipH="1" rot="10800000">
            <a:off x="7865138" y="4675140"/>
            <a:ext cx="403540" cy="45605"/>
          </a:xfrm>
          <a:prstGeom prst="ellipse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475" y="5791188"/>
            <a:ext cx="417513" cy="40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19"/>
          <p:cNvGrpSpPr/>
          <p:nvPr/>
        </p:nvGrpSpPr>
        <p:grpSpPr>
          <a:xfrm>
            <a:off x="1412852" y="5749265"/>
            <a:ext cx="5070285" cy="567386"/>
            <a:chOff x="4689797" y="3312378"/>
            <a:chExt cx="8158142" cy="1097459"/>
          </a:xfrm>
        </p:grpSpPr>
        <p:sp>
          <p:nvSpPr>
            <p:cNvPr id="438" name="Google Shape;438;p19"/>
            <p:cNvSpPr txBox="1"/>
            <p:nvPr/>
          </p:nvSpPr>
          <p:spPr>
            <a:xfrm>
              <a:off x="4689797" y="3328955"/>
              <a:ext cx="19593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Cumprida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 txBox="1"/>
            <p:nvPr/>
          </p:nvSpPr>
          <p:spPr>
            <a:xfrm>
              <a:off x="7582015" y="3484178"/>
              <a:ext cx="24597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Cumprida Parcialmente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 txBox="1"/>
            <p:nvPr/>
          </p:nvSpPr>
          <p:spPr>
            <a:xfrm>
              <a:off x="10400839" y="3328956"/>
              <a:ext cx="2447100" cy="8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Não Cumprida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1" name="Google Shape;44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82854" y="3312378"/>
              <a:ext cx="671513" cy="773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19"/>
            <p:cNvSpPr/>
            <p:nvPr/>
          </p:nvSpPr>
          <p:spPr>
            <a:xfrm rot="10800000">
              <a:off x="9887968" y="3399737"/>
              <a:ext cx="625800" cy="10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PT" sz="30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b="1" i="0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3" name="Google Shape;4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913" y="2385088"/>
            <a:ext cx="417513" cy="40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19"/>
          <p:cNvGrpSpPr/>
          <p:nvPr/>
        </p:nvGrpSpPr>
        <p:grpSpPr>
          <a:xfrm>
            <a:off x="8525675" y="457052"/>
            <a:ext cx="3320905" cy="1771663"/>
            <a:chOff x="8525675" y="457052"/>
            <a:chExt cx="3320905" cy="1771663"/>
          </a:xfrm>
        </p:grpSpPr>
        <p:pic>
          <p:nvPicPr>
            <p:cNvPr id="445" name="Google Shape;445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86677" y="457052"/>
              <a:ext cx="2998898" cy="17716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19"/>
            <p:cNvSpPr txBox="1"/>
            <p:nvPr/>
          </p:nvSpPr>
          <p:spPr>
            <a:xfrm>
              <a:off x="8525675" y="842027"/>
              <a:ext cx="3320905" cy="1173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Coord/Subcoord 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 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-PT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Departamento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Google Shape;447;p19"/>
          <p:cNvGrpSpPr/>
          <p:nvPr/>
        </p:nvGrpSpPr>
        <p:grpSpPr>
          <a:xfrm>
            <a:off x="1816233" y="3444067"/>
            <a:ext cx="2716800" cy="1747004"/>
            <a:chOff x="7005600" y="4223350"/>
            <a:chExt cx="2716800" cy="1747004"/>
          </a:xfrm>
        </p:grpSpPr>
        <p:sp>
          <p:nvSpPr>
            <p:cNvPr id="448" name="Google Shape;448;p19"/>
            <p:cNvSpPr txBox="1"/>
            <p:nvPr/>
          </p:nvSpPr>
          <p:spPr>
            <a:xfrm>
              <a:off x="7701850" y="5008175"/>
              <a:ext cx="1083300" cy="49260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117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b="1" i="0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7005600" y="4223350"/>
              <a:ext cx="2716800" cy="5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pt-PT" sz="1800" u="sng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Taxa de Participação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1" sz="18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7527474" y="4538454"/>
              <a:ext cx="1431900" cy="1431900"/>
            </a:xfrm>
            <a:prstGeom prst="arc">
              <a:avLst>
                <a:gd fmla="val 16200000" name="adj1"/>
                <a:gd fmla="val 16108662" name="adj2"/>
              </a:avLst>
            </a:prstGeom>
            <a:noFill/>
            <a:ln cap="flat" cmpd="sng" w="38100">
              <a:solidFill>
                <a:srgbClr val="92D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1" name="Google Shape;45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2156" y="3292521"/>
            <a:ext cx="2363271" cy="2363271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kx="110000" rotWithShape="0" algn="tl" dir="7560000" dist="37500" sy="98000" ky="200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22000">
              <a:srgbClr val="FFFFFF"/>
            </a:gs>
            <a:gs pos="39999">
              <a:srgbClr val="FFFFFF"/>
            </a:gs>
            <a:gs pos="40560">
              <a:srgbClr val="FFFFFF"/>
            </a:gs>
            <a:gs pos="58999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"/>
          <p:cNvSpPr txBox="1"/>
          <p:nvPr/>
        </p:nvSpPr>
        <p:spPr>
          <a:xfrm>
            <a:off x="5156113" y="2512641"/>
            <a:ext cx="626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PT" sz="54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Obrigado(a) pela colaboração!</a:t>
            </a:r>
            <a:endParaRPr b="1" i="0" sz="5400" u="none" cap="none" strike="sng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8" name="Google Shape;458;p26"/>
          <p:cNvSpPr txBox="1"/>
          <p:nvPr/>
        </p:nvSpPr>
        <p:spPr>
          <a:xfrm>
            <a:off x="5296307" y="5467350"/>
            <a:ext cx="2224088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Equipa AVI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6"/>
          <p:cNvSpPr txBox="1"/>
          <p:nvPr/>
        </p:nvSpPr>
        <p:spPr>
          <a:xfrm>
            <a:off x="8093256" y="5668212"/>
            <a:ext cx="484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@março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6"/>
          <p:cNvSpPr/>
          <p:nvPr/>
        </p:nvSpPr>
        <p:spPr>
          <a:xfrm>
            <a:off x="9398000" y="6440488"/>
            <a:ext cx="2547938" cy="401637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6"/>
          <p:cNvSpPr/>
          <p:nvPr/>
        </p:nvSpPr>
        <p:spPr>
          <a:xfrm>
            <a:off x="11363325" y="5899150"/>
            <a:ext cx="817563" cy="958850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ABE33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6195" y="275350"/>
            <a:ext cx="3694113" cy="1611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Escola Sardoal\AVALIAÇÃO INTERNA\PAM 15.17\AAES.jpg" id="463" name="Google Shape;46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2806" y="188357"/>
            <a:ext cx="1899300" cy="17853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descr="Man looking up at skyscrapers" id="464" name="Google Shape;464;p26"/>
          <p:cNvSpPr/>
          <p:nvPr/>
        </p:nvSpPr>
        <p:spPr>
          <a:xfrm rot="2329651">
            <a:off x="-582497" y="2665803"/>
            <a:ext cx="5658498" cy="5088743"/>
          </a:xfrm>
          <a:custGeom>
            <a:rect b="b" l="l" r="r" t="t"/>
            <a:pathLst>
              <a:path extrusionOk="0" h="5088743" w="5658498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6"/>
          <p:cNvSpPr/>
          <p:nvPr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rgbClr val="538CD5">
              <a:alpha val="7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6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y playing with space ship toys" id="467" name="Google Shape;46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3531" y="639562"/>
            <a:ext cx="2079093" cy="2079093"/>
          </a:xfrm>
          <a:custGeom>
            <a:rect b="b" l="l" r="r" t="t"/>
            <a:pathLst>
              <a:path extrusionOk="0" h="3096807" w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boy looking at map on the wall" id="468" name="Google Shape;468;p26"/>
          <p:cNvPicPr preferRelativeResize="0"/>
          <p:nvPr/>
        </p:nvPicPr>
        <p:blipFill rotWithShape="1">
          <a:blip r:embed="rId7">
            <a:alphaModFix/>
          </a:blip>
          <a:srcRect b="71" l="0" r="0" t="72"/>
          <a:stretch/>
        </p:blipFill>
        <p:spPr>
          <a:xfrm>
            <a:off x="488613" y="2347112"/>
            <a:ext cx="1196684" cy="1195129"/>
          </a:xfrm>
          <a:custGeom>
            <a:rect b="b" l="l" r="r" t="t"/>
            <a:pathLst>
              <a:path extrusionOk="0" h="2204178" w="2207046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39999">
              <a:srgbClr val="FFFFFF"/>
            </a:gs>
            <a:gs pos="45000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/>
          <p:nvPr/>
        </p:nvSpPr>
        <p:spPr>
          <a:xfrm rot="5400000">
            <a:off x="9343231" y="2359819"/>
            <a:ext cx="5210175" cy="490538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938953"/>
          </a:solidFill>
          <a:ln>
            <a:noFill/>
          </a:ln>
        </p:spPr>
      </p:sp>
      <p:sp>
        <p:nvSpPr>
          <p:cNvPr id="101" name="Google Shape;101;p39"/>
          <p:cNvSpPr/>
          <p:nvPr/>
        </p:nvSpPr>
        <p:spPr>
          <a:xfrm>
            <a:off x="7867650" y="6372225"/>
            <a:ext cx="2549525" cy="400050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9"/>
          <p:cNvSpPr/>
          <p:nvPr/>
        </p:nvSpPr>
        <p:spPr>
          <a:xfrm>
            <a:off x="10371138" y="6376988"/>
            <a:ext cx="1820862" cy="395287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lnTo>
                  <a:pt x="145484" y="0"/>
                </a:lnTo>
                <a:close/>
              </a:path>
            </a:pathLst>
          </a:custGeom>
          <a:solidFill>
            <a:srgbClr val="00AE9D">
              <a:alpha val="8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9"/>
          <p:cNvSpPr/>
          <p:nvPr/>
        </p:nvSpPr>
        <p:spPr>
          <a:xfrm rot="-5400000">
            <a:off x="-564356" y="5326856"/>
            <a:ext cx="2079625" cy="982663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9"/>
          <p:cNvGrpSpPr/>
          <p:nvPr/>
        </p:nvGrpSpPr>
        <p:grpSpPr>
          <a:xfrm>
            <a:off x="522120" y="1539786"/>
            <a:ext cx="10693677" cy="4284805"/>
            <a:chOff x="1242299" y="610429"/>
            <a:chExt cx="9339456" cy="3644781"/>
          </a:xfrm>
        </p:grpSpPr>
        <p:sp>
          <p:nvSpPr>
            <p:cNvPr id="105" name="Google Shape;105;p39"/>
            <p:cNvSpPr/>
            <p:nvPr/>
          </p:nvSpPr>
          <p:spPr>
            <a:xfrm>
              <a:off x="4589848" y="638054"/>
              <a:ext cx="2829000" cy="27717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4995" r="-2499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9"/>
            <p:cNvSpPr/>
            <p:nvPr/>
          </p:nvSpPr>
          <p:spPr>
            <a:xfrm>
              <a:off x="1306057" y="3288011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9"/>
            <p:cNvSpPr txBox="1"/>
            <p:nvPr/>
          </p:nvSpPr>
          <p:spPr>
            <a:xfrm>
              <a:off x="1418523" y="3527857"/>
              <a:ext cx="2389200" cy="4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PT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Professores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9"/>
            <p:cNvSpPr/>
            <p:nvPr/>
          </p:nvSpPr>
          <p:spPr>
            <a:xfrm>
              <a:off x="1242299" y="610429"/>
              <a:ext cx="3035400" cy="27717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16995" r="-16995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9"/>
            <p:cNvSpPr/>
            <p:nvPr/>
          </p:nvSpPr>
          <p:spPr>
            <a:xfrm>
              <a:off x="7986901" y="3281903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9"/>
            <p:cNvSpPr txBox="1"/>
            <p:nvPr/>
          </p:nvSpPr>
          <p:spPr>
            <a:xfrm>
              <a:off x="7418855" y="3288010"/>
              <a:ext cx="31629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PT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Coordenadores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PT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/Subcoordenadores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9"/>
            <p:cNvSpPr/>
            <p:nvPr/>
          </p:nvSpPr>
          <p:spPr>
            <a:xfrm>
              <a:off x="7657610" y="638044"/>
              <a:ext cx="2829000" cy="25644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50000" r="-5000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9"/>
            <p:cNvSpPr/>
            <p:nvPr/>
          </p:nvSpPr>
          <p:spPr>
            <a:xfrm>
              <a:off x="4732862" y="3381540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9"/>
            <p:cNvSpPr txBox="1"/>
            <p:nvPr/>
          </p:nvSpPr>
          <p:spPr>
            <a:xfrm>
              <a:off x="4809755" y="3527860"/>
              <a:ext cx="2389200" cy="4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PT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PPTs/DTs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39"/>
          <p:cNvSpPr/>
          <p:nvPr/>
        </p:nvSpPr>
        <p:spPr>
          <a:xfrm>
            <a:off x="3911100" y="55350"/>
            <a:ext cx="3790200" cy="1288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9"/>
          <p:cNvSpPr/>
          <p:nvPr/>
        </p:nvSpPr>
        <p:spPr>
          <a:xfrm>
            <a:off x="10080549" y="398992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9"/>
          <p:cNvSpPr/>
          <p:nvPr/>
        </p:nvSpPr>
        <p:spPr>
          <a:xfrm rot="-10546031">
            <a:off x="900590" y="5745161"/>
            <a:ext cx="4445000" cy="1254125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lnTo>
                  <a:pt x="0" y="18578"/>
                </a:lnTo>
                <a:close/>
              </a:path>
            </a:pathLst>
          </a:custGeom>
          <a:solidFill>
            <a:srgbClr val="938953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9"/>
          <p:cNvSpPr/>
          <p:nvPr/>
        </p:nvSpPr>
        <p:spPr>
          <a:xfrm>
            <a:off x="5588821" y="6315383"/>
            <a:ext cx="2549525" cy="400050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9"/>
          <p:cNvSpPr txBox="1"/>
          <p:nvPr/>
        </p:nvSpPr>
        <p:spPr>
          <a:xfrm>
            <a:off x="2148430" y="360976"/>
            <a:ext cx="738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PT" sz="36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SUMÁRIO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80885" cy="6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301263" y="272638"/>
            <a:ext cx="361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PT" sz="4000" u="none" cap="none" strike="noStrike">
                <a:solidFill>
                  <a:srgbClr val="E8ECF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PROFESSORES</a:t>
            </a:r>
            <a:endParaRPr b="0" i="0" sz="4000" u="none" cap="none" strike="noStrike">
              <a:solidFill>
                <a:srgbClr val="E8EC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398000" y="6440488"/>
            <a:ext cx="2547938" cy="401637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363325" y="5899150"/>
            <a:ext cx="817563" cy="958850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ABE33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177" y="60414"/>
            <a:ext cx="11662828" cy="1646099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208633">
            <a:off x="-68262" y="-273050"/>
            <a:ext cx="10208347" cy="1932900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lnTo>
                  <a:pt x="0" y="18578"/>
                </a:lnTo>
                <a:close/>
              </a:path>
            </a:pathLst>
          </a:custGeom>
          <a:solidFill>
            <a:srgbClr val="92CCDC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365312" y="6180565"/>
            <a:ext cx="13303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Dep. 1ºCiclo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5"/>
          <p:cNvCxnSpPr/>
          <p:nvPr/>
        </p:nvCxnSpPr>
        <p:spPr>
          <a:xfrm>
            <a:off x="828862" y="6586965"/>
            <a:ext cx="479425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5"/>
          <p:cNvSpPr txBox="1"/>
          <p:nvPr/>
        </p:nvSpPr>
        <p:spPr>
          <a:xfrm>
            <a:off x="2197287" y="6180565"/>
            <a:ext cx="1458913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Dep. Línguas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5"/>
          <p:cNvCxnSpPr/>
          <p:nvPr/>
        </p:nvCxnSpPr>
        <p:spPr>
          <a:xfrm>
            <a:off x="4562662" y="6586965"/>
            <a:ext cx="477838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5"/>
          <p:cNvSpPr txBox="1"/>
          <p:nvPr/>
        </p:nvSpPr>
        <p:spPr>
          <a:xfrm>
            <a:off x="7945625" y="6132940"/>
            <a:ext cx="18065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Dep. Expressões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5"/>
          <p:cNvCxnSpPr/>
          <p:nvPr/>
        </p:nvCxnSpPr>
        <p:spPr>
          <a:xfrm>
            <a:off x="6441374" y="6524866"/>
            <a:ext cx="479425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5"/>
          <p:cNvSpPr txBox="1"/>
          <p:nvPr/>
        </p:nvSpPr>
        <p:spPr>
          <a:xfrm>
            <a:off x="10009375" y="6150403"/>
            <a:ext cx="187801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Dep. Ed. Especial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10474512" y="6586965"/>
            <a:ext cx="479425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5"/>
          <p:cNvSpPr txBox="1"/>
          <p:nvPr/>
        </p:nvSpPr>
        <p:spPr>
          <a:xfrm>
            <a:off x="-77800" y="204113"/>
            <a:ext cx="9388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TAXA DE PARTICIPAÇÃO POR DEPARTAMENTO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 grupo de pessoas sentadas em uma mesa&#10;"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-104" r="0" t="0"/>
          <a:stretch/>
        </p:blipFill>
        <p:spPr>
          <a:xfrm>
            <a:off x="-22225" y="3171458"/>
            <a:ext cx="12203113" cy="2586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-5771" y="2200218"/>
            <a:ext cx="12202835" cy="2008245"/>
          </a:xfrm>
          <a:prstGeom prst="rect">
            <a:avLst/>
          </a:prstGeom>
          <a:gradFill>
            <a:gsLst>
              <a:gs pos="0">
                <a:srgbClr val="0070C0"/>
              </a:gs>
              <a:gs pos="40000">
                <a:srgbClr val="0070C0"/>
              </a:gs>
              <a:gs pos="100000">
                <a:srgbClr val="AEC5E1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2332107" y="2371630"/>
            <a:ext cx="1506282" cy="1431969"/>
            <a:chOff x="2258955" y="2371630"/>
            <a:chExt cx="1506282" cy="1431969"/>
          </a:xfrm>
        </p:grpSpPr>
        <p:grpSp>
          <p:nvGrpSpPr>
            <p:cNvPr id="146" name="Google Shape;146;p5"/>
            <p:cNvGrpSpPr/>
            <p:nvPr/>
          </p:nvGrpSpPr>
          <p:grpSpPr>
            <a:xfrm>
              <a:off x="2258955" y="2371630"/>
              <a:ext cx="1506282" cy="1431969"/>
              <a:chOff x="7168468" y="2702884"/>
              <a:chExt cx="1431827" cy="1431826"/>
            </a:xfrm>
          </p:grpSpPr>
          <p:sp>
            <p:nvSpPr>
              <p:cNvPr id="147" name="Google Shape;147;p5"/>
              <p:cNvSpPr/>
              <p:nvPr/>
            </p:nvSpPr>
            <p:spPr>
              <a:xfrm>
                <a:off x="7168468" y="2702942"/>
                <a:ext cx="1431607" cy="1431768"/>
              </a:xfrm>
              <a:prstGeom prst="ellipse">
                <a:avLst/>
              </a:prstGeom>
              <a:solidFill>
                <a:schemeClr val="lt1">
                  <a:alpha val="17647"/>
                </a:schemeClr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7168469" y="2702884"/>
                <a:ext cx="1431826" cy="1431826"/>
              </a:xfrm>
              <a:prstGeom prst="arc">
                <a:avLst>
                  <a:gd fmla="val 16200000" name="adj1"/>
                  <a:gd fmla="val 16159237" name="adj2"/>
                </a:avLst>
              </a:prstGeom>
              <a:noFill/>
              <a:ln cap="flat" cmpd="sng" w="38100">
                <a:solidFill>
                  <a:srgbClr val="7BEB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" name="Google Shape;149;p5"/>
            <p:cNvSpPr txBox="1"/>
            <p:nvPr/>
          </p:nvSpPr>
          <p:spPr>
            <a:xfrm>
              <a:off x="2525799" y="2828874"/>
              <a:ext cx="1184131" cy="492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91,7%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5"/>
          <p:cNvGrpSpPr/>
          <p:nvPr/>
        </p:nvGrpSpPr>
        <p:grpSpPr>
          <a:xfrm>
            <a:off x="6396799" y="2335213"/>
            <a:ext cx="1432311" cy="1506537"/>
            <a:chOff x="7168469" y="2627647"/>
            <a:chExt cx="1431826" cy="1507063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7168469" y="2627647"/>
              <a:ext cx="1431826" cy="1507063"/>
              <a:chOff x="7168469" y="2627647"/>
              <a:chExt cx="1431826" cy="1507063"/>
            </a:xfrm>
          </p:grpSpPr>
          <p:sp>
            <p:nvSpPr>
              <p:cNvPr id="152" name="Google Shape;152;p5"/>
              <p:cNvSpPr/>
              <p:nvPr/>
            </p:nvSpPr>
            <p:spPr>
              <a:xfrm>
                <a:off x="7168469" y="2702285"/>
                <a:ext cx="1431440" cy="1432425"/>
              </a:xfrm>
              <a:prstGeom prst="ellipse">
                <a:avLst/>
              </a:prstGeom>
              <a:solidFill>
                <a:schemeClr val="lt1">
                  <a:alpha val="17647"/>
                </a:schemeClr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7168469" y="2702884"/>
                <a:ext cx="1431826" cy="1431826"/>
              </a:xfrm>
              <a:prstGeom prst="arc">
                <a:avLst>
                  <a:gd fmla="val 16200000" name="adj1"/>
                  <a:gd fmla="val 15992507" name="adj2"/>
                </a:avLst>
              </a:prstGeom>
              <a:noFill/>
              <a:ln cap="flat" cmpd="sng" w="38100">
                <a:solidFill>
                  <a:srgbClr val="7BEB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7823884" y="2627647"/>
                <a:ext cx="150762" cy="15086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5"/>
            <p:cNvSpPr txBox="1"/>
            <p:nvPr/>
          </p:nvSpPr>
          <p:spPr>
            <a:xfrm>
              <a:off x="7422383" y="3159645"/>
              <a:ext cx="92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5"/>
          <p:cNvGrpSpPr/>
          <p:nvPr/>
        </p:nvGrpSpPr>
        <p:grpSpPr>
          <a:xfrm>
            <a:off x="8358885" y="2359025"/>
            <a:ext cx="1432311" cy="1519238"/>
            <a:chOff x="7168469" y="2615514"/>
            <a:chExt cx="1431826" cy="1519196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168469" y="2615514"/>
              <a:ext cx="1431826" cy="1519196"/>
              <a:chOff x="7168469" y="2615514"/>
              <a:chExt cx="1431826" cy="1519196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7168469" y="2702825"/>
                <a:ext cx="1431440" cy="1431885"/>
              </a:xfrm>
              <a:prstGeom prst="ellipse">
                <a:avLst/>
              </a:prstGeom>
              <a:solidFill>
                <a:schemeClr val="lt1">
                  <a:alpha val="17647"/>
                </a:schemeClr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7168469" y="2702884"/>
                <a:ext cx="1431826" cy="1431826"/>
              </a:xfrm>
              <a:prstGeom prst="arc">
                <a:avLst>
                  <a:gd fmla="val 16200000" name="adj1"/>
                  <a:gd fmla="val 15922734" name="adj2"/>
                </a:avLst>
              </a:prstGeom>
              <a:noFill/>
              <a:ln cap="flat" cmpd="sng" w="38100">
                <a:solidFill>
                  <a:srgbClr val="7BEB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7828645" y="2615514"/>
                <a:ext cx="149174" cy="15080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5"/>
            <p:cNvSpPr txBox="1"/>
            <p:nvPr/>
          </p:nvSpPr>
          <p:spPr>
            <a:xfrm>
              <a:off x="7422383" y="3160012"/>
              <a:ext cx="92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 txBox="1"/>
          <p:nvPr/>
        </p:nvSpPr>
        <p:spPr>
          <a:xfrm>
            <a:off x="6122287" y="6148815"/>
            <a:ext cx="1117600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Dep. MCE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4235637" y="6186915"/>
            <a:ext cx="1077913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Dep. CSH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5"/>
          <p:cNvGrpSpPr/>
          <p:nvPr/>
        </p:nvGrpSpPr>
        <p:grpSpPr>
          <a:xfrm>
            <a:off x="4318171" y="2384679"/>
            <a:ext cx="1433512" cy="1431925"/>
            <a:chOff x="4549819" y="2384679"/>
            <a:chExt cx="1433512" cy="1431925"/>
          </a:xfrm>
        </p:grpSpPr>
        <p:grpSp>
          <p:nvGrpSpPr>
            <p:cNvPr id="165" name="Google Shape;165;p5"/>
            <p:cNvGrpSpPr/>
            <p:nvPr/>
          </p:nvGrpSpPr>
          <p:grpSpPr>
            <a:xfrm>
              <a:off x="4549819" y="2384679"/>
              <a:ext cx="1433512" cy="1431925"/>
              <a:chOff x="7168026" y="2702883"/>
              <a:chExt cx="1432271" cy="1431827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7168026" y="2702883"/>
                <a:ext cx="1432271" cy="1431827"/>
              </a:xfrm>
              <a:prstGeom prst="ellipse">
                <a:avLst/>
              </a:prstGeom>
              <a:solidFill>
                <a:schemeClr val="lt1">
                  <a:alpha val="17647"/>
                </a:schemeClr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7168467" y="2702884"/>
                <a:ext cx="1431827" cy="1431826"/>
              </a:xfrm>
              <a:prstGeom prst="arc">
                <a:avLst>
                  <a:gd fmla="val 16200000" name="adj1"/>
                  <a:gd fmla="val 15878503" name="adj2"/>
                </a:avLst>
              </a:prstGeom>
              <a:noFill/>
              <a:ln cap="flat" cmpd="sng" w="38100">
                <a:solidFill>
                  <a:srgbClr val="7BEB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5"/>
            <p:cNvSpPr txBox="1"/>
            <p:nvPr/>
          </p:nvSpPr>
          <p:spPr>
            <a:xfrm>
              <a:off x="4803819" y="2841879"/>
              <a:ext cx="925401" cy="492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5"/>
          <p:cNvGrpSpPr/>
          <p:nvPr/>
        </p:nvGrpSpPr>
        <p:grpSpPr>
          <a:xfrm>
            <a:off x="284162" y="2295525"/>
            <a:ext cx="1432311" cy="1533525"/>
            <a:chOff x="7168469" y="2601292"/>
            <a:chExt cx="1431826" cy="1533418"/>
          </a:xfrm>
        </p:grpSpPr>
        <p:grpSp>
          <p:nvGrpSpPr>
            <p:cNvPr id="170" name="Google Shape;170;p5"/>
            <p:cNvGrpSpPr/>
            <p:nvPr/>
          </p:nvGrpSpPr>
          <p:grpSpPr>
            <a:xfrm>
              <a:off x="7168469" y="2601292"/>
              <a:ext cx="1431826" cy="1533418"/>
              <a:chOff x="7168469" y="2601292"/>
              <a:chExt cx="1431826" cy="1533418"/>
            </a:xfrm>
          </p:grpSpPr>
          <p:sp>
            <p:nvSpPr>
              <p:cNvPr id="171" name="Google Shape;171;p5"/>
              <p:cNvSpPr/>
              <p:nvPr/>
            </p:nvSpPr>
            <p:spPr>
              <a:xfrm>
                <a:off x="7168469" y="2702885"/>
                <a:ext cx="1431440" cy="1431825"/>
              </a:xfrm>
              <a:prstGeom prst="ellipse">
                <a:avLst/>
              </a:prstGeom>
              <a:solidFill>
                <a:schemeClr val="lt1">
                  <a:alpha val="17647"/>
                </a:schemeClr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7168469" y="2702884"/>
                <a:ext cx="1431826" cy="1431826"/>
              </a:xfrm>
              <a:prstGeom prst="arc">
                <a:avLst>
                  <a:gd fmla="val 16200000" name="adj1"/>
                  <a:gd fmla="val 16194245" name="adj2"/>
                </a:avLst>
              </a:prstGeom>
              <a:noFill/>
              <a:ln cap="flat" cmpd="sng" w="38100">
                <a:solidFill>
                  <a:srgbClr val="7BEB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7808014" y="2601292"/>
                <a:ext cx="150762" cy="15080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5"/>
            <p:cNvSpPr txBox="1"/>
            <p:nvPr/>
          </p:nvSpPr>
          <p:spPr>
            <a:xfrm>
              <a:off x="7422383" y="3160053"/>
              <a:ext cx="92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5" name="Google Shape;175;p5"/>
          <p:cNvCxnSpPr/>
          <p:nvPr/>
        </p:nvCxnSpPr>
        <p:spPr>
          <a:xfrm>
            <a:off x="2698937" y="6586965"/>
            <a:ext cx="479425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5"/>
          <p:cNvCxnSpPr/>
          <p:nvPr/>
        </p:nvCxnSpPr>
        <p:spPr>
          <a:xfrm>
            <a:off x="8517125" y="6555215"/>
            <a:ext cx="479425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7" name="Google Shape;177;p5"/>
          <p:cNvGrpSpPr/>
          <p:nvPr/>
        </p:nvGrpSpPr>
        <p:grpSpPr>
          <a:xfrm>
            <a:off x="10348912" y="2371725"/>
            <a:ext cx="1432311" cy="1519238"/>
            <a:chOff x="7168469" y="2615514"/>
            <a:chExt cx="1431826" cy="1519196"/>
          </a:xfrm>
        </p:grpSpPr>
        <p:grpSp>
          <p:nvGrpSpPr>
            <p:cNvPr id="178" name="Google Shape;178;p5"/>
            <p:cNvGrpSpPr/>
            <p:nvPr/>
          </p:nvGrpSpPr>
          <p:grpSpPr>
            <a:xfrm>
              <a:off x="7168469" y="2615514"/>
              <a:ext cx="1431826" cy="1519196"/>
              <a:chOff x="7168469" y="2615514"/>
              <a:chExt cx="1431826" cy="1519196"/>
            </a:xfrm>
          </p:grpSpPr>
          <p:sp>
            <p:nvSpPr>
              <p:cNvPr id="179" name="Google Shape;179;p5"/>
              <p:cNvSpPr/>
              <p:nvPr/>
            </p:nvSpPr>
            <p:spPr>
              <a:xfrm>
                <a:off x="7168469" y="2702825"/>
                <a:ext cx="1431440" cy="1431885"/>
              </a:xfrm>
              <a:prstGeom prst="ellipse">
                <a:avLst/>
              </a:prstGeom>
              <a:solidFill>
                <a:schemeClr val="lt1">
                  <a:alpha val="17647"/>
                </a:schemeClr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7168469" y="2702884"/>
                <a:ext cx="1431826" cy="1431826"/>
              </a:xfrm>
              <a:prstGeom prst="arc">
                <a:avLst>
                  <a:gd fmla="val 16200000" name="adj1"/>
                  <a:gd fmla="val 15922734" name="adj2"/>
                </a:avLst>
              </a:prstGeom>
              <a:noFill/>
              <a:ln cap="flat" cmpd="sng" w="38100">
                <a:solidFill>
                  <a:srgbClr val="7BEB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7828645" y="2615514"/>
                <a:ext cx="149174" cy="15080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5"/>
            <p:cNvSpPr txBox="1"/>
            <p:nvPr/>
          </p:nvSpPr>
          <p:spPr>
            <a:xfrm>
              <a:off x="7422383" y="3160012"/>
              <a:ext cx="923612" cy="492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pt-PT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5"/>
          <p:cNvSpPr/>
          <p:nvPr/>
        </p:nvSpPr>
        <p:spPr>
          <a:xfrm>
            <a:off x="9398000" y="6440488"/>
            <a:ext cx="2547938" cy="401637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8CB3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0363200" y="6462713"/>
            <a:ext cx="1820863" cy="395287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lnTo>
                  <a:pt x="145484" y="0"/>
                </a:lnTo>
                <a:close/>
              </a:path>
            </a:pathLst>
          </a:custGeom>
          <a:solidFill>
            <a:srgbClr val="0070C0">
              <a:alpha val="8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1363325" y="5899150"/>
            <a:ext cx="817563" cy="958850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002060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3640508" y="1272226"/>
            <a:ext cx="49443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PT" sz="25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TAXA DE PARTICIPAÇÃO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MÉDIA AES – 96,9%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9167783" y="724794"/>
            <a:ext cx="2389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Professores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2422831" y="2533504"/>
            <a:ext cx="158445" cy="1508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281095" y="2759776"/>
            <a:ext cx="158445" cy="1508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9142412" y="266178"/>
            <a:ext cx="2438997" cy="1500818"/>
            <a:chOff x="9369848" y="583067"/>
            <a:chExt cx="2438997" cy="1500818"/>
          </a:xfrm>
        </p:grpSpPr>
        <p:pic>
          <p:nvPicPr>
            <p:cNvPr id="191" name="Google Shape;19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9848" y="583067"/>
              <a:ext cx="2438997" cy="150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5"/>
            <p:cNvSpPr txBox="1"/>
            <p:nvPr/>
          </p:nvSpPr>
          <p:spPr>
            <a:xfrm>
              <a:off x="9384148" y="108973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Professores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39999">
              <a:srgbClr val="FFFFFF"/>
            </a:gs>
            <a:gs pos="52999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4"/>
          <p:cNvGrpSpPr/>
          <p:nvPr/>
        </p:nvGrpSpPr>
        <p:grpSpPr>
          <a:xfrm>
            <a:off x="-76498" y="-583881"/>
            <a:ext cx="12344964" cy="7441893"/>
            <a:chOff x="-173598" y="-503028"/>
            <a:chExt cx="9053215" cy="5666128"/>
          </a:xfrm>
        </p:grpSpPr>
        <p:sp>
          <p:nvSpPr>
            <p:cNvPr id="199" name="Google Shape;199;p4"/>
            <p:cNvSpPr/>
            <p:nvPr/>
          </p:nvSpPr>
          <p:spPr>
            <a:xfrm>
              <a:off x="-85668" y="-23457"/>
              <a:ext cx="8552900" cy="1253339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299067" y="-28248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208633">
              <a:off x="-135858" y="-277356"/>
              <a:ext cx="7486261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lnTo>
                    <a:pt x="0" y="18578"/>
                  </a:lnTo>
                  <a:close/>
                </a:path>
              </a:pathLst>
            </a:custGeom>
            <a:solidFill>
              <a:srgbClr val="92CCDC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104294" y="4648046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lnTo>
                    <a:pt x="0" y="1906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216916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lnTo>
                    <a:pt x="145484" y="0"/>
                  </a:lnTo>
                  <a:close/>
                </a:path>
              </a:pathLst>
            </a:custGeom>
            <a:solidFill>
              <a:srgbClr val="00AE9D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7213386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lnTo>
                    <a:pt x="65384" y="27022"/>
                  </a:lnTo>
                  <a:close/>
                </a:path>
              </a:pathLst>
            </a:custGeom>
            <a:solidFill>
              <a:srgbClr val="538CD5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288301" y="2671012"/>
            <a:ext cx="5573720" cy="4101274"/>
            <a:chOff x="518825" y="1625655"/>
            <a:chExt cx="4201191" cy="3853856"/>
          </a:xfrm>
        </p:grpSpPr>
        <p:grpSp>
          <p:nvGrpSpPr>
            <p:cNvPr id="206" name="Google Shape;206;p4"/>
            <p:cNvGrpSpPr/>
            <p:nvPr/>
          </p:nvGrpSpPr>
          <p:grpSpPr>
            <a:xfrm>
              <a:off x="518825" y="1625655"/>
              <a:ext cx="4192217" cy="1041216"/>
              <a:chOff x="518825" y="1784732"/>
              <a:chExt cx="4192217" cy="1041216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518825" y="1866340"/>
                <a:ext cx="443931" cy="232707"/>
              </a:xfrm>
              <a:prstGeom prst="roundRect">
                <a:avLst>
                  <a:gd fmla="val 50000" name="adj"/>
                </a:avLst>
              </a:prstGeom>
              <a:noFill/>
              <a:ln cap="flat" cmpd="sng" w="25400">
                <a:solidFill>
                  <a:srgbClr val="3F3F3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1067457" y="1784732"/>
                <a:ext cx="3643585" cy="1041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1" lang="pt-PT" sz="1800" u="none" cap="none" strike="noStrik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Q1 - Utilizar, em cada disciplina, semestralmente, pelo menos 3 processos de recolha de informação diversificados, com fins classificatórios.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209;p4"/>
            <p:cNvGrpSpPr/>
            <p:nvPr/>
          </p:nvGrpSpPr>
          <p:grpSpPr>
            <a:xfrm>
              <a:off x="518825" y="2864536"/>
              <a:ext cx="4162901" cy="780166"/>
              <a:chOff x="518825" y="2806674"/>
              <a:chExt cx="4162901" cy="780166"/>
            </a:xfrm>
          </p:grpSpPr>
          <p:sp>
            <p:nvSpPr>
              <p:cNvPr id="210" name="Google Shape;210;p4"/>
              <p:cNvSpPr/>
              <p:nvPr/>
            </p:nvSpPr>
            <p:spPr>
              <a:xfrm>
                <a:off x="518825" y="2827605"/>
                <a:ext cx="444000" cy="2313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5400">
                <a:solidFill>
                  <a:srgbClr val="3F3F3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1038141" y="2806674"/>
                <a:ext cx="3643585" cy="780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1" lang="pt-PT" sz="1800" u="none" cap="none" strike="noStrik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Q2 - Utilizar, semestralmente, em cada disciplina, pelo menos 3 processos de recolha de informação formativa diversificados.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4"/>
            <p:cNvSpPr/>
            <p:nvPr/>
          </p:nvSpPr>
          <p:spPr>
            <a:xfrm>
              <a:off x="1184123" y="5218461"/>
              <a:ext cx="3535893" cy="261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1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4"/>
          <p:cNvGrpSpPr/>
          <p:nvPr/>
        </p:nvGrpSpPr>
        <p:grpSpPr>
          <a:xfrm>
            <a:off x="6246312" y="2602050"/>
            <a:ext cx="5389396" cy="554155"/>
            <a:chOff x="6357300" y="2164456"/>
            <a:chExt cx="5388318" cy="554100"/>
          </a:xfrm>
        </p:grpSpPr>
        <p:sp>
          <p:nvSpPr>
            <p:cNvPr id="214" name="Google Shape;214;p4"/>
            <p:cNvSpPr/>
            <p:nvPr/>
          </p:nvSpPr>
          <p:spPr>
            <a:xfrm>
              <a:off x="6357300" y="2290366"/>
              <a:ext cx="588857" cy="247632"/>
            </a:xfrm>
            <a:prstGeom prst="roundRect">
              <a:avLst>
                <a:gd fmla="val 50000" name="adj"/>
              </a:avLst>
            </a:prstGeom>
            <a:noFill/>
            <a:ln cap="flat" cmpd="sng" w="254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138218" y="2164456"/>
              <a:ext cx="4607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pt-PT" sz="1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Q1- Utilizar 2 materiais/recursos digitais, por disciplina/turma /semestre.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4"/>
          <p:cNvGrpSpPr/>
          <p:nvPr/>
        </p:nvGrpSpPr>
        <p:grpSpPr>
          <a:xfrm>
            <a:off x="6246657" y="3389337"/>
            <a:ext cx="5573373" cy="830252"/>
            <a:chOff x="6308532" y="3035885"/>
            <a:chExt cx="5573373" cy="831000"/>
          </a:xfrm>
        </p:grpSpPr>
        <p:sp>
          <p:nvSpPr>
            <p:cNvPr id="217" name="Google Shape;217;p4"/>
            <p:cNvSpPr/>
            <p:nvPr/>
          </p:nvSpPr>
          <p:spPr>
            <a:xfrm>
              <a:off x="6308532" y="3107893"/>
              <a:ext cx="588964" cy="247869"/>
            </a:xfrm>
            <a:prstGeom prst="roundRect">
              <a:avLst>
                <a:gd fmla="val 50000" name="adj"/>
              </a:avLst>
            </a:prstGeom>
            <a:noFill/>
            <a:ln cap="flat" cmpd="sng" w="254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036905" y="3035885"/>
              <a:ext cx="4845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pt-PT" sz="1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Q2- Utilizar, pelo menos, 2 vezes por semestre, equipamentos tecnológicos próprios em contexto de  sala de aula.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4"/>
          <p:cNvGrpSpPr/>
          <p:nvPr/>
        </p:nvGrpSpPr>
        <p:grpSpPr>
          <a:xfrm>
            <a:off x="6238128" y="4340235"/>
            <a:ext cx="5665572" cy="830252"/>
            <a:chOff x="6357300" y="4164475"/>
            <a:chExt cx="5666139" cy="831000"/>
          </a:xfrm>
        </p:grpSpPr>
        <p:sp>
          <p:nvSpPr>
            <p:cNvPr id="220" name="Google Shape;220;p4"/>
            <p:cNvSpPr/>
            <p:nvPr/>
          </p:nvSpPr>
          <p:spPr>
            <a:xfrm>
              <a:off x="6357300" y="4234387"/>
              <a:ext cx="589009" cy="247869"/>
            </a:xfrm>
            <a:prstGeom prst="roundRect">
              <a:avLst>
                <a:gd fmla="val 50000" name="adj"/>
              </a:avLst>
            </a:prstGeom>
            <a:noFill/>
            <a:ln cap="flat" cmpd="sng" w="254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7135239" y="4164475"/>
              <a:ext cx="4888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pt-PT" sz="1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Q3- Utilizar, em média, pelo menos, 1 vez por quinzena a plataforma Google Classroom, por disciplina/turma.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4"/>
          <p:cNvSpPr/>
          <p:nvPr/>
        </p:nvSpPr>
        <p:spPr>
          <a:xfrm>
            <a:off x="7240588" y="5916613"/>
            <a:ext cx="4689475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1842275" y="1889625"/>
            <a:ext cx="305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PT" sz="2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Projeto Educativo</a:t>
            </a:r>
            <a:r>
              <a:rPr b="1" i="0" lang="pt-PT" sz="3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 txBox="1"/>
          <p:nvPr/>
        </p:nvSpPr>
        <p:spPr>
          <a:xfrm>
            <a:off x="727038" y="244013"/>
            <a:ext cx="753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METAS MONITORIZADAS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7867650" y="1945675"/>
            <a:ext cx="1857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PT" sz="2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PADDE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7867650" y="6372225"/>
            <a:ext cx="2549525" cy="400050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4"/>
          <p:cNvGrpSpPr/>
          <p:nvPr/>
        </p:nvGrpSpPr>
        <p:grpSpPr>
          <a:xfrm>
            <a:off x="9142412" y="266178"/>
            <a:ext cx="2438997" cy="1500818"/>
            <a:chOff x="9369848" y="583067"/>
            <a:chExt cx="2438997" cy="1500818"/>
          </a:xfrm>
        </p:grpSpPr>
        <p:pic>
          <p:nvPicPr>
            <p:cNvPr id="228" name="Google Shape;22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69848" y="583067"/>
              <a:ext cx="2438997" cy="150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4"/>
            <p:cNvSpPr txBox="1"/>
            <p:nvPr/>
          </p:nvSpPr>
          <p:spPr>
            <a:xfrm>
              <a:off x="9384148" y="108973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Professores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25000">
              <a:srgbClr val="FFFFFF"/>
            </a:gs>
            <a:gs pos="39999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/>
        </p:nvSpPr>
        <p:spPr>
          <a:xfrm>
            <a:off x="3885338" y="2392363"/>
            <a:ext cx="66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Q1</a:t>
            </a:r>
            <a:endParaRPr b="0" i="0" sz="60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1481022" y="183775"/>
            <a:ext cx="9350700" cy="692497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pt-PT" sz="3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TAXA DE CUMPRIMENTO DAS METAS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4877525" y="2405063"/>
            <a:ext cx="516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Q2</a:t>
            </a:r>
            <a:endParaRPr b="0" i="0" sz="60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5858600" y="2403475"/>
            <a:ext cx="53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Google Shape;239;p7"/>
          <p:cNvGraphicFramePr/>
          <p:nvPr/>
        </p:nvGraphicFramePr>
        <p:xfrm>
          <a:off x="3683725" y="3379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{755B7C15-0FCD-45E5-A6DA-14DE8E1089D5}</a:tableStyleId>
              </a:tblPr>
              <a:tblGrid>
                <a:gridCol w="973150"/>
                <a:gridCol w="973150"/>
                <a:gridCol w="973150"/>
                <a:gridCol w="973150"/>
                <a:gridCol w="973150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chemeClr val="lt1"/>
                          </a:solidFill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83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50" marL="91450"/>
                </a:tc>
              </a:tr>
            </a:tbl>
          </a:graphicData>
        </a:graphic>
      </p:graphicFrame>
      <p:sp>
        <p:nvSpPr>
          <p:cNvPr id="240" name="Google Shape;240;p7"/>
          <p:cNvSpPr txBox="1"/>
          <p:nvPr/>
        </p:nvSpPr>
        <p:spPr>
          <a:xfrm>
            <a:off x="4796563" y="4503738"/>
            <a:ext cx="59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PT" sz="40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0" i="0" sz="80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3229700" y="1666875"/>
            <a:ext cx="2759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PT" sz="3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2" name="Google Shape;242;p7"/>
          <p:cNvGraphicFramePr/>
          <p:nvPr/>
        </p:nvGraphicFramePr>
        <p:xfrm>
          <a:off x="3694838" y="391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{755B7C15-0FCD-45E5-A6DA-14DE8E1089D5}</a:tableStyleId>
              </a:tblPr>
              <a:tblGrid>
                <a:gridCol w="973125"/>
                <a:gridCol w="973125"/>
                <a:gridCol w="973125"/>
                <a:gridCol w="973125"/>
                <a:gridCol w="973125"/>
              </a:tblGrid>
              <a:tr h="36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chemeClr val="lt1"/>
                          </a:solidFill>
                        </a:rPr>
                        <a:t>100%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100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100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91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600" marB="45600" marR="91450" marL="91450"/>
                </a:tc>
              </a:tr>
            </a:tbl>
          </a:graphicData>
        </a:graphic>
      </p:graphicFrame>
      <p:graphicFrame>
        <p:nvGraphicFramePr>
          <p:cNvPr id="243" name="Google Shape;243;p7"/>
          <p:cNvGraphicFramePr/>
          <p:nvPr/>
        </p:nvGraphicFramePr>
        <p:xfrm>
          <a:off x="3694838" y="44545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{755B7C15-0FCD-45E5-A6DA-14DE8E1089D5}</a:tableStyleId>
              </a:tblPr>
              <a:tblGrid>
                <a:gridCol w="973125"/>
                <a:gridCol w="973125"/>
                <a:gridCol w="973125"/>
                <a:gridCol w="973125"/>
                <a:gridCol w="973125"/>
              </a:tblGrid>
              <a:tr h="36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chemeClr val="lt1"/>
                          </a:solidFill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89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400" u="none" cap="none" strike="noStrike"/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600" marB="456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600" marB="45600" marR="91450" marL="91450"/>
                </a:tc>
              </a:tr>
            </a:tbl>
          </a:graphicData>
        </a:graphic>
      </p:graphicFrame>
      <p:graphicFrame>
        <p:nvGraphicFramePr>
          <p:cNvPr id="244" name="Google Shape;244;p7"/>
          <p:cNvGraphicFramePr/>
          <p:nvPr/>
        </p:nvGraphicFramePr>
        <p:xfrm>
          <a:off x="3712300" y="4987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{755B7C15-0FCD-45E5-A6DA-14DE8E1089D5}</a:tableStyleId>
              </a:tblPr>
              <a:tblGrid>
                <a:gridCol w="972900"/>
                <a:gridCol w="972900"/>
                <a:gridCol w="972900"/>
                <a:gridCol w="972900"/>
                <a:gridCol w="972900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chemeClr val="lt1"/>
                          </a:solidFill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93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</a:tr>
            </a:tbl>
          </a:graphicData>
        </a:graphic>
      </p:graphicFrame>
      <p:graphicFrame>
        <p:nvGraphicFramePr>
          <p:cNvPr id="245" name="Google Shape;245;p7"/>
          <p:cNvGraphicFramePr/>
          <p:nvPr/>
        </p:nvGraphicFramePr>
        <p:xfrm>
          <a:off x="3710713" y="5507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{755B7C15-0FCD-45E5-A6DA-14DE8E1089D5}</a:tableStyleId>
              </a:tblPr>
              <a:tblGrid>
                <a:gridCol w="972900"/>
                <a:gridCol w="972900"/>
                <a:gridCol w="972900"/>
                <a:gridCol w="972900"/>
                <a:gridCol w="972900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chemeClr val="lt1"/>
                          </a:solidFill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100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100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25" marL="91425"/>
                </a:tc>
              </a:tr>
            </a:tbl>
          </a:graphicData>
        </a:graphic>
      </p:graphicFrame>
      <p:graphicFrame>
        <p:nvGraphicFramePr>
          <p:cNvPr id="246" name="Google Shape;246;p7"/>
          <p:cNvGraphicFramePr/>
          <p:nvPr/>
        </p:nvGraphicFramePr>
        <p:xfrm>
          <a:off x="3732938" y="60134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{755B7C15-0FCD-45E5-A6DA-14DE8E1089D5}</a:tableStyleId>
              </a:tblPr>
              <a:tblGrid>
                <a:gridCol w="973125"/>
                <a:gridCol w="973125"/>
                <a:gridCol w="973125"/>
                <a:gridCol w="973125"/>
                <a:gridCol w="973125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chemeClr val="lt1"/>
                          </a:solidFill>
                        </a:rPr>
                        <a:t>100%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400" u="none" cap="none" strike="noStrike"/>
                    </a:p>
                  </a:txBody>
                  <a:tcPr marT="45800" marB="45800" marR="91450" marL="91450"/>
                </a:tc>
              </a:tr>
            </a:tbl>
          </a:graphicData>
        </a:graphic>
      </p:graphicFrame>
      <p:sp>
        <p:nvSpPr>
          <p:cNvPr id="247" name="Google Shape;247;p7"/>
          <p:cNvSpPr/>
          <p:nvPr/>
        </p:nvSpPr>
        <p:spPr>
          <a:xfrm>
            <a:off x="5603000" y="1717650"/>
            <a:ext cx="314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PT" sz="3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PADDE 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5725575" y="2259580"/>
            <a:ext cx="2851800" cy="13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762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9315400" y="6427038"/>
            <a:ext cx="2547895" cy="401642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11374375" y="5762300"/>
            <a:ext cx="817627" cy="958833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ABE33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1" name="Google Shape;251;p7"/>
          <p:cNvGraphicFramePr/>
          <p:nvPr/>
        </p:nvGraphicFramePr>
        <p:xfrm>
          <a:off x="3658325" y="28505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{755B7C15-0FCD-45E5-A6DA-14DE8E1089D5}</a:tableStyleId>
              </a:tblPr>
              <a:tblGrid>
                <a:gridCol w="972900"/>
                <a:gridCol w="972900"/>
                <a:gridCol w="972900"/>
                <a:gridCol w="972900"/>
                <a:gridCol w="972900"/>
              </a:tblGrid>
              <a:tr h="46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chemeClr val="lt1"/>
                          </a:solidFill>
                        </a:rPr>
                        <a:t>100%</a:t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800" marB="45800" marR="91425" marL="91425">
                    <a:solidFill>
                      <a:srgbClr val="7D4B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97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25" marL="91425">
                    <a:solidFill>
                      <a:srgbClr val="7D4B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98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25" marL="91425">
                    <a:solidFill>
                      <a:srgbClr val="7D4B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100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25" marL="91425">
                    <a:solidFill>
                      <a:srgbClr val="7D4B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pt-PT" sz="1800" u="none" cap="none" strike="noStrike"/>
                        <a:t>97</a:t>
                      </a:r>
                      <a:r>
                        <a:rPr b="1" i="0" lang="pt-P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800" marB="45800" marR="91425" marL="91425">
                    <a:solidFill>
                      <a:srgbClr val="7D4BC9"/>
                    </a:solidFill>
                  </a:tcPr>
                </a:tc>
              </a:tr>
            </a:tbl>
          </a:graphicData>
        </a:graphic>
      </p:graphicFrame>
      <p:sp>
        <p:nvSpPr>
          <p:cNvPr id="252" name="Google Shape;252;p7"/>
          <p:cNvSpPr txBox="1"/>
          <p:nvPr/>
        </p:nvSpPr>
        <p:spPr>
          <a:xfrm>
            <a:off x="6782525" y="2411413"/>
            <a:ext cx="53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7785825" y="2413000"/>
            <a:ext cx="53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PT" sz="2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8549475" y="2876630"/>
            <a:ext cx="123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% Média 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7"/>
          <p:cNvGrpSpPr/>
          <p:nvPr/>
        </p:nvGrpSpPr>
        <p:grpSpPr>
          <a:xfrm>
            <a:off x="1505100" y="3379677"/>
            <a:ext cx="2153148" cy="3112092"/>
            <a:chOff x="90317" y="2073928"/>
            <a:chExt cx="2521546" cy="4389411"/>
          </a:xfrm>
        </p:grpSpPr>
        <p:sp>
          <p:nvSpPr>
            <p:cNvPr id="256" name="Google Shape;256;p7"/>
            <p:cNvSpPr/>
            <p:nvPr/>
          </p:nvSpPr>
          <p:spPr>
            <a:xfrm>
              <a:off x="90317" y="2073928"/>
              <a:ext cx="24882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PT" sz="20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Dep. 1º CICLO</a:t>
              </a:r>
              <a:r>
                <a:rPr b="1" i="0" lang="pt-PT" sz="2000" u="none" cap="none" strike="noStrike">
                  <a:solidFill>
                    <a:srgbClr val="00206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b="0" i="1" lang="pt-PT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23663" y="2788286"/>
              <a:ext cx="24882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PT" sz="20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Dep. Línguas</a:t>
              </a:r>
              <a:r>
                <a:rPr b="0" i="1" lang="pt-P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23663" y="4351938"/>
              <a:ext cx="2488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PT" sz="20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Dep. MCE </a:t>
              </a:r>
              <a:r>
                <a:rPr b="0" i="1" lang="pt-PT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1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23663" y="5139320"/>
              <a:ext cx="2488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PT" sz="20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Dep. Expressões</a:t>
              </a:r>
              <a:r>
                <a:rPr b="0" i="1" lang="pt-PT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1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115724" y="3545507"/>
              <a:ext cx="24882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PT" sz="20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Dep. CSH</a:t>
              </a:r>
              <a:r>
                <a:rPr b="1" i="0" lang="pt-PT" sz="2000" u="none" cap="none" strike="noStrike">
                  <a:solidFill>
                    <a:srgbClr val="00206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b="0" i="1" lang="pt-P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22076" y="5909239"/>
              <a:ext cx="2488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PT" sz="20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Dep. Ed. Especial </a:t>
              </a:r>
              <a:endParaRPr b="0" i="1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1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7"/>
          <p:cNvSpPr/>
          <p:nvPr/>
        </p:nvSpPr>
        <p:spPr>
          <a:xfrm flipH="1" rot="10800000">
            <a:off x="3727850" y="2258022"/>
            <a:ext cx="1624500" cy="13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762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7"/>
          <p:cNvGrpSpPr/>
          <p:nvPr/>
        </p:nvGrpSpPr>
        <p:grpSpPr>
          <a:xfrm>
            <a:off x="9369848" y="583067"/>
            <a:ext cx="2438997" cy="1500818"/>
            <a:chOff x="9369848" y="583067"/>
            <a:chExt cx="2438997" cy="1500818"/>
          </a:xfrm>
        </p:grpSpPr>
        <p:pic>
          <p:nvPicPr>
            <p:cNvPr id="264" name="Google Shape;26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69848" y="583067"/>
              <a:ext cx="2438997" cy="150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7"/>
            <p:cNvSpPr txBox="1"/>
            <p:nvPr/>
          </p:nvSpPr>
          <p:spPr>
            <a:xfrm>
              <a:off x="9384148" y="108973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Professores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7"/>
          <p:cNvSpPr/>
          <p:nvPr/>
        </p:nvSpPr>
        <p:spPr>
          <a:xfrm>
            <a:off x="2984461" y="2295489"/>
            <a:ext cx="158445" cy="1508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3136861" y="2447889"/>
            <a:ext cx="158445" cy="1508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" name="Google Shape;268;p7"/>
          <p:cNvGrpSpPr/>
          <p:nvPr/>
        </p:nvGrpSpPr>
        <p:grpSpPr>
          <a:xfrm>
            <a:off x="9302551" y="4532247"/>
            <a:ext cx="2254808" cy="1237946"/>
            <a:chOff x="9537949" y="4962411"/>
            <a:chExt cx="2438997" cy="1500818"/>
          </a:xfrm>
        </p:grpSpPr>
        <p:pic>
          <p:nvPicPr>
            <p:cNvPr id="269" name="Google Shape;26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37949" y="4962411"/>
              <a:ext cx="2438997" cy="150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7"/>
            <p:cNvSpPr txBox="1"/>
            <p:nvPr/>
          </p:nvSpPr>
          <p:spPr>
            <a:xfrm>
              <a:off x="9562836" y="5280933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Média AES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98,5 %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39999">
              <a:srgbClr val="FFFFFF"/>
            </a:gs>
            <a:gs pos="50000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9"/>
          <p:cNvGrpSpPr/>
          <p:nvPr/>
        </p:nvGrpSpPr>
        <p:grpSpPr>
          <a:xfrm>
            <a:off x="-49000" y="-743649"/>
            <a:ext cx="12289990" cy="7601418"/>
            <a:chOff x="-104294" y="-23457"/>
            <a:chExt cx="8983911" cy="5186557"/>
          </a:xfrm>
        </p:grpSpPr>
        <p:sp>
          <p:nvSpPr>
            <p:cNvPr id="277" name="Google Shape;277;p9"/>
            <p:cNvSpPr/>
            <p:nvPr/>
          </p:nvSpPr>
          <p:spPr>
            <a:xfrm>
              <a:off x="-85668" y="-23457"/>
              <a:ext cx="8552900" cy="1253339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85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299067" y="-11213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-104294" y="4648046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lnTo>
                    <a:pt x="0" y="19060"/>
                  </a:lnTo>
                  <a:close/>
                </a:path>
              </a:pathLst>
            </a:custGeom>
            <a:solidFill>
              <a:srgbClr val="8CB3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216916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lnTo>
                    <a:pt x="14548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7802172" y="4428239"/>
              <a:ext cx="1049086" cy="659476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lnTo>
                    <a:pt x="65384" y="27022"/>
                  </a:lnTo>
                  <a:close/>
                </a:path>
              </a:pathLst>
            </a:custGeom>
            <a:solidFill>
              <a:srgbClr val="3185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9"/>
          <p:cNvGrpSpPr/>
          <p:nvPr/>
        </p:nvGrpSpPr>
        <p:grpSpPr>
          <a:xfrm>
            <a:off x="353201" y="2473305"/>
            <a:ext cx="5508563" cy="1249584"/>
            <a:chOff x="391059" y="2377471"/>
            <a:chExt cx="4152392" cy="1174200"/>
          </a:xfrm>
        </p:grpSpPr>
        <p:sp>
          <p:nvSpPr>
            <p:cNvPr id="283" name="Google Shape;283;p9"/>
            <p:cNvSpPr/>
            <p:nvPr/>
          </p:nvSpPr>
          <p:spPr>
            <a:xfrm>
              <a:off x="391059" y="2395853"/>
              <a:ext cx="444000" cy="232800"/>
            </a:xfrm>
            <a:prstGeom prst="roundRect">
              <a:avLst>
                <a:gd fmla="val 50000" name="adj"/>
              </a:avLst>
            </a:prstGeom>
            <a:noFill/>
            <a:ln cap="flat" cmpd="sng" w="254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99651" y="2377471"/>
              <a:ext cx="3643800" cy="11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PT" sz="1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Q1- Relativamente a esta Meta, verifica-se que a média global do Agrupamento é de </a:t>
              </a:r>
              <a:r>
                <a:rPr b="1" i="0" lang="pt-PT" sz="18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100% </a:t>
              </a:r>
              <a:r>
                <a:rPr b="1" i="0" lang="pt-PT" sz="1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em todos os Departamentos.</a:t>
              </a:r>
              <a:endParaRPr b="1" i="0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9"/>
          <p:cNvSpPr/>
          <p:nvPr/>
        </p:nvSpPr>
        <p:spPr>
          <a:xfrm>
            <a:off x="1404842" y="5665976"/>
            <a:ext cx="4691153" cy="277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7218825" y="3635875"/>
            <a:ext cx="48309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Q2- Esta Meta regista uma média global de </a:t>
            </a:r>
            <a:r>
              <a:rPr b="1" i="0" lang="pt-PT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em todos os Departamentos.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6471491" y="3687418"/>
            <a:ext cx="588900" cy="24750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1346826" y="1777540"/>
            <a:ext cx="3060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PT" sz="25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Projeto Educativo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7864992" y="1827808"/>
            <a:ext cx="1855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-PT" sz="25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PADDE</a:t>
            </a:r>
            <a:r>
              <a:rPr b="1" i="0" lang="pt-PT" sz="2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/>
          <p:nvPr/>
        </p:nvSpPr>
        <p:spPr>
          <a:xfrm rot="6312742">
            <a:off x="-695284" y="4862307"/>
            <a:ext cx="2228908" cy="1497397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002060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18910" y="-226193"/>
            <a:ext cx="11662828" cy="1646099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 rot="208633">
            <a:off x="-49529" y="-559657"/>
            <a:ext cx="10208347" cy="1932900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lnTo>
                  <a:pt x="0" y="18578"/>
                </a:lnTo>
                <a:close/>
              </a:path>
            </a:pathLst>
          </a:custGeom>
          <a:solidFill>
            <a:srgbClr val="92CCDC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 txBox="1"/>
          <p:nvPr/>
        </p:nvSpPr>
        <p:spPr>
          <a:xfrm>
            <a:off x="1404842" y="-10925"/>
            <a:ext cx="9555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pt-PT" sz="3500" u="none" cap="none" strike="noStrike">
                <a:solidFill>
                  <a:srgbClr val="16286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ANÁLISE DOS RESULTADOS</a:t>
            </a:r>
            <a:r>
              <a:rPr b="1" i="0" lang="pt-PT" sz="35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0" i="0" sz="3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1055307" y="3916380"/>
            <a:ext cx="4833900" cy="1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Q2 - Quanto a esta Meta, verifica-se que a média global do Agrupamento é de 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com um cumprimento total em todos os Departamentos, à exceção do Departamento do 1.º Ciclo, que regista 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83%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319723" y="3907116"/>
            <a:ext cx="588900" cy="24780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7189850" y="4556075"/>
            <a:ext cx="48309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Q3 - Nesta Meta, a média global é de 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um cumprimento total em todos os Departamentos, à exceção dos de Línguas e MCE, com 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91%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93%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respetivamente.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6491284" y="4607618"/>
            <a:ext cx="588900" cy="24750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7160850" y="2470025"/>
            <a:ext cx="48309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Q1 - Nesta Meta, a média global é de 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98%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com um cumprimento total em todos os Departamentos, à exceção do de CSH, com </a:t>
            </a:r>
            <a:r>
              <a:rPr b="1" i="0" lang="pt-PT" sz="1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89%</a:t>
            </a:r>
            <a:r>
              <a:rPr b="1" i="0" lang="pt-PT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6486668" y="2521568"/>
            <a:ext cx="588900" cy="247500"/>
          </a:xfrm>
          <a:prstGeom prst="roundRect">
            <a:avLst>
              <a:gd fmla="val 50000" name="adj"/>
            </a:avLst>
          </a:prstGeom>
          <a:noFill/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638" y="2288513"/>
            <a:ext cx="417513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7910" y="3488313"/>
            <a:ext cx="417513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37" y="3726654"/>
            <a:ext cx="417345" cy="3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2462" y="2308626"/>
            <a:ext cx="417345" cy="3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2462" y="4417464"/>
            <a:ext cx="417345" cy="39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9"/>
          <p:cNvGrpSpPr/>
          <p:nvPr/>
        </p:nvGrpSpPr>
        <p:grpSpPr>
          <a:xfrm>
            <a:off x="708143" y="5918677"/>
            <a:ext cx="5449790" cy="558816"/>
            <a:chOff x="347675" y="5757834"/>
            <a:chExt cx="5449790" cy="558816"/>
          </a:xfrm>
        </p:grpSpPr>
        <p:pic>
          <p:nvPicPr>
            <p:cNvPr id="306" name="Google Shape;30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675" y="5791188"/>
              <a:ext cx="417513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9"/>
            <p:cNvSpPr txBox="1"/>
            <p:nvPr/>
          </p:nvSpPr>
          <p:spPr>
            <a:xfrm>
              <a:off x="727052" y="5757834"/>
              <a:ext cx="12177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Cumprida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 txBox="1"/>
            <p:nvPr/>
          </p:nvSpPr>
          <p:spPr>
            <a:xfrm>
              <a:off x="2524566" y="5838084"/>
              <a:ext cx="1528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Cumprida Parcialmente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4276465" y="5757835"/>
              <a:ext cx="15210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98A9"/>
                </a:buClr>
                <a:buSzPts val="1100"/>
                <a:buFont typeface="Arvo"/>
                <a:buNone/>
              </a:pPr>
              <a:r>
                <a:rPr b="0" i="0" lang="pt-PT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Meta Não Cumprida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0" name="Google Shape;31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90037" y="5825464"/>
              <a:ext cx="417345" cy="39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9"/>
            <p:cNvSpPr/>
            <p:nvPr/>
          </p:nvSpPr>
          <p:spPr>
            <a:xfrm rot="10800000">
              <a:off x="3957850" y="5794350"/>
              <a:ext cx="388800" cy="5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PT" sz="30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b="1" i="0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9"/>
          <p:cNvGrpSpPr/>
          <p:nvPr/>
        </p:nvGrpSpPr>
        <p:grpSpPr>
          <a:xfrm>
            <a:off x="9154973" y="228804"/>
            <a:ext cx="2438997" cy="1500818"/>
            <a:chOff x="9369848" y="583067"/>
            <a:chExt cx="2438997" cy="1500818"/>
          </a:xfrm>
        </p:grpSpPr>
        <p:pic>
          <p:nvPicPr>
            <p:cNvPr id="313" name="Google Shape;31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69848" y="583067"/>
              <a:ext cx="2438997" cy="150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9"/>
            <p:cNvSpPr txBox="1"/>
            <p:nvPr/>
          </p:nvSpPr>
          <p:spPr>
            <a:xfrm>
              <a:off x="9384148" y="108973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Professores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254725" y="156550"/>
            <a:ext cx="7811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pt-PT" sz="33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PROFESSORES TITULARES DE TURMA/ </a:t>
            </a:r>
            <a:endParaRPr b="0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pt-PT" sz="33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DIRETORES DE TURMA</a:t>
            </a:r>
            <a:endParaRPr b="1" i="0" sz="33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9398000" y="6440488"/>
            <a:ext cx="2547938" cy="401637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11363325" y="5899150"/>
            <a:ext cx="817563" cy="958850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ABE33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39999">
              <a:srgbClr val="FFFFFF"/>
            </a:gs>
            <a:gs pos="55000">
              <a:srgbClr val="FFFFFF"/>
            </a:gs>
            <a:gs pos="67120">
              <a:srgbClr val="FFFFFF"/>
            </a:gs>
            <a:gs pos="94804">
              <a:srgbClr val="C2D4D0"/>
            </a:gs>
            <a:gs pos="97000">
              <a:srgbClr val="C2D4D0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/>
          <p:nvPr/>
        </p:nvSpPr>
        <p:spPr>
          <a:xfrm>
            <a:off x="-23477" y="-272882"/>
            <a:ext cx="11700286" cy="1706595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lnTo>
                  <a:pt x="0" y="0"/>
                </a:lnTo>
                <a:close/>
              </a:path>
            </a:pathLst>
          </a:custGeom>
          <a:solidFill>
            <a:srgbClr val="318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3238818" y="-256210"/>
            <a:ext cx="9002130" cy="1732924"/>
          </a:xfrm>
          <a:custGeom>
            <a:rect b="b" l="l" r="r" t="t"/>
            <a:pathLst>
              <a:path extrusionOk="0" h="50907" w="263222">
                <a:moveTo>
                  <a:pt x="0" y="0"/>
                </a:moveTo>
                <a:lnTo>
                  <a:pt x="217381" y="50907"/>
                </a:lnTo>
                <a:lnTo>
                  <a:pt x="263222" y="10133"/>
                </a:lnTo>
                <a:lnTo>
                  <a:pt x="2632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-48957" y="6088018"/>
            <a:ext cx="6964029" cy="648821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lnTo>
                  <a:pt x="0" y="19060"/>
                </a:lnTo>
                <a:close/>
              </a:path>
            </a:pathLst>
          </a:custGeom>
          <a:solidFill>
            <a:srgbClr val="8CB3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7230408" y="6148719"/>
            <a:ext cx="4975518" cy="640617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lnTo>
                  <a:pt x="14548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9961560" y="5237102"/>
            <a:ext cx="2236117" cy="1552234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lnTo>
                  <a:pt x="65384" y="27022"/>
                </a:lnTo>
                <a:close/>
              </a:path>
            </a:pathLst>
          </a:custGeom>
          <a:solidFill>
            <a:srgbClr val="318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18910" y="-226193"/>
            <a:ext cx="11662828" cy="1646099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/>
          <p:nvPr/>
        </p:nvSpPr>
        <p:spPr>
          <a:xfrm rot="208633">
            <a:off x="-49529" y="-559657"/>
            <a:ext cx="10208347" cy="1932900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lnTo>
                  <a:pt x="0" y="18578"/>
                </a:lnTo>
                <a:close/>
              </a:path>
            </a:pathLst>
          </a:custGeom>
          <a:solidFill>
            <a:srgbClr val="92CCDC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5"/>
          <p:cNvGrpSpPr/>
          <p:nvPr/>
        </p:nvGrpSpPr>
        <p:grpSpPr>
          <a:xfrm>
            <a:off x="-95515" y="5320955"/>
            <a:ext cx="12215649" cy="1497210"/>
            <a:chOff x="-104294" y="4023125"/>
            <a:chExt cx="8958310" cy="1139975"/>
          </a:xfrm>
        </p:grpSpPr>
        <p:sp>
          <p:nvSpPr>
            <p:cNvPr id="336" name="Google Shape;336;p15"/>
            <p:cNvSpPr/>
            <p:nvPr/>
          </p:nvSpPr>
          <p:spPr>
            <a:xfrm>
              <a:off x="-104294" y="4612792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lnTo>
                    <a:pt x="0" y="1906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5216916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lnTo>
                    <a:pt x="145484" y="0"/>
                  </a:lnTo>
                  <a:close/>
                </a:path>
              </a:pathLst>
            </a:custGeom>
            <a:solidFill>
              <a:srgbClr val="0070C0">
                <a:alpha val="819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7213386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lnTo>
                    <a:pt x="65384" y="27022"/>
                  </a:lnTo>
                  <a:close/>
                </a:path>
              </a:pathLst>
            </a:custGeom>
            <a:solidFill>
              <a:srgbClr val="7030A0">
                <a:alpha val="8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5"/>
          <p:cNvGrpSpPr/>
          <p:nvPr/>
        </p:nvGrpSpPr>
        <p:grpSpPr>
          <a:xfrm>
            <a:off x="333105" y="2172106"/>
            <a:ext cx="10616612" cy="3813336"/>
            <a:chOff x="483032" y="1896222"/>
            <a:chExt cx="4236984" cy="3583289"/>
          </a:xfrm>
        </p:grpSpPr>
        <p:grpSp>
          <p:nvGrpSpPr>
            <p:cNvPr id="340" name="Google Shape;340;p15"/>
            <p:cNvGrpSpPr/>
            <p:nvPr/>
          </p:nvGrpSpPr>
          <p:grpSpPr>
            <a:xfrm>
              <a:off x="483032" y="1896222"/>
              <a:ext cx="4181996" cy="1151700"/>
              <a:chOff x="483032" y="2055299"/>
              <a:chExt cx="4181996" cy="1151700"/>
            </a:xfrm>
          </p:grpSpPr>
          <p:sp>
            <p:nvSpPr>
              <p:cNvPr id="341" name="Google Shape;341;p15"/>
              <p:cNvSpPr/>
              <p:nvPr/>
            </p:nvSpPr>
            <p:spPr>
              <a:xfrm>
                <a:off x="483032" y="2093468"/>
                <a:ext cx="255900" cy="2328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5400">
                <a:solidFill>
                  <a:srgbClr val="3F3F3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792715" y="2055299"/>
                <a:ext cx="3872313" cy="115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pt-PT" sz="1800" u="none" cap="none" strike="noStrik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Q1- Promover a criação e partilha, no RED, de 1 recurso digital pelos alunos, uma vez por semestre, em pelo menos 3 das disciplinas que constituem o currículo, em todas as turmas do 2.º, 3.º ciclos e ensino secundário.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" name="Google Shape;343;p15"/>
            <p:cNvSpPr/>
            <p:nvPr/>
          </p:nvSpPr>
          <p:spPr>
            <a:xfrm>
              <a:off x="1183793" y="5218461"/>
              <a:ext cx="3536223" cy="261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1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5"/>
          <p:cNvSpPr/>
          <p:nvPr/>
        </p:nvSpPr>
        <p:spPr>
          <a:xfrm>
            <a:off x="7240588" y="5826125"/>
            <a:ext cx="468947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5"/>
          <p:cNvSpPr/>
          <p:nvPr/>
        </p:nvSpPr>
        <p:spPr>
          <a:xfrm>
            <a:off x="1414750" y="1271663"/>
            <a:ext cx="3057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1" lang="pt-PT" sz="22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Projeto Educativo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1901370" y="72594"/>
            <a:ext cx="753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PT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METAS MONITORIZADAS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5"/>
          <p:cNvGrpSpPr/>
          <p:nvPr/>
        </p:nvGrpSpPr>
        <p:grpSpPr>
          <a:xfrm>
            <a:off x="334965" y="3781285"/>
            <a:ext cx="10498309" cy="1107664"/>
            <a:chOff x="334963" y="4085786"/>
            <a:chExt cx="10527787" cy="1107000"/>
          </a:xfrm>
        </p:grpSpPr>
        <p:sp>
          <p:nvSpPr>
            <p:cNvPr id="348" name="Google Shape;348;p15"/>
            <p:cNvSpPr/>
            <p:nvPr/>
          </p:nvSpPr>
          <p:spPr>
            <a:xfrm>
              <a:off x="334963" y="4114346"/>
              <a:ext cx="588900" cy="247500"/>
            </a:xfrm>
            <a:prstGeom prst="roundRect">
              <a:avLst>
                <a:gd fmla="val 50000" name="adj"/>
              </a:avLst>
            </a:prstGeom>
            <a:noFill/>
            <a:ln cap="flat" cmpd="sng" w="254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111250" y="4085786"/>
              <a:ext cx="9751500" cy="11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t-PT" sz="1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Q2- Promover a criação e partilha, no RED, em todas as turmas do 3.º e 4.º anos, de um recurso digital pelos alunos, uma vez por semestre, em pelo menos 2 das disciplinas que constituem o currículo.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9455263" y="129448"/>
            <a:ext cx="2438997" cy="1500818"/>
            <a:chOff x="9455263" y="129448"/>
            <a:chExt cx="2438997" cy="1500818"/>
          </a:xfrm>
        </p:grpSpPr>
        <p:pic>
          <p:nvPicPr>
            <p:cNvPr id="351" name="Google Shape;35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55263" y="129448"/>
              <a:ext cx="2438997" cy="150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15"/>
            <p:cNvSpPr txBox="1"/>
            <p:nvPr/>
          </p:nvSpPr>
          <p:spPr>
            <a:xfrm>
              <a:off x="9455263" y="651089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pt-PT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PPTs/DTs 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3" name="Google Shape;3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2744" y="4819132"/>
            <a:ext cx="33147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Pedro Neves</dc:creator>
</cp:coreProperties>
</file>